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257" r:id="rId3"/>
    <p:sldId id="260" r:id="rId4"/>
    <p:sldId id="320" r:id="rId5"/>
    <p:sldId id="490" r:id="rId6"/>
    <p:sldId id="487" r:id="rId7"/>
    <p:sldId id="464" r:id="rId8"/>
    <p:sldId id="443" r:id="rId9"/>
    <p:sldId id="442" r:id="rId10"/>
    <p:sldId id="450" r:id="rId11"/>
    <p:sldId id="452" r:id="rId12"/>
    <p:sldId id="453" r:id="rId13"/>
    <p:sldId id="459" r:id="rId14"/>
    <p:sldId id="489" r:id="rId15"/>
    <p:sldId id="488" r:id="rId16"/>
    <p:sldId id="454" r:id="rId17"/>
    <p:sldId id="483" r:id="rId18"/>
    <p:sldId id="484" r:id="rId19"/>
    <p:sldId id="485" r:id="rId20"/>
    <p:sldId id="465" r:id="rId21"/>
    <p:sldId id="469" r:id="rId22"/>
    <p:sldId id="466" r:id="rId23"/>
    <p:sldId id="467" r:id="rId24"/>
    <p:sldId id="470" r:id="rId25"/>
    <p:sldId id="468" r:id="rId26"/>
    <p:sldId id="471" r:id="rId27"/>
    <p:sldId id="486" r:id="rId28"/>
    <p:sldId id="368" r:id="rId29"/>
    <p:sldId id="298" r:id="rId30"/>
    <p:sldId id="29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1E63DE-53DA-868B-6EAA-4B02BE28427C}" v="12" dt="2025-02-26T17:15:53.320"/>
  </p1510:revLst>
</p1510:revInfo>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122" d="100"/>
          <a:sy n="122" d="100"/>
        </p:scale>
        <p:origin x="114" y="186"/>
      </p:cViewPr>
      <p:guideLst>
        <p:guide orient="horz" pos="2160"/>
        <p:guide pos="3840"/>
      </p:guideLst>
    </p:cSldViewPr>
  </p:slideViewPr>
  <p:outlineViewPr>
    <p:cViewPr>
      <p:scale>
        <a:sx n="33" d="100"/>
        <a:sy n="33" d="100"/>
      </p:scale>
      <p:origin x="48" y="328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S::wittman1@otterbein.edu::bff186cd-6ce8-41ba-8e8c-e85cdef216de" providerId="AD" clId="Web-{DF1E63DE-53DA-868B-6EAA-4B02BE28427C}"/>
    <pc:docChg chg="modSld">
      <pc:chgData name="Wittman, Barry" userId="S::wittman1@otterbein.edu::bff186cd-6ce8-41ba-8e8c-e85cdef216de" providerId="AD" clId="Web-{DF1E63DE-53DA-868B-6EAA-4B02BE28427C}" dt="2025-02-26T17:15:53.320" v="11" actId="20577"/>
      <pc:docMkLst>
        <pc:docMk/>
      </pc:docMkLst>
      <pc:sldChg chg="modSp">
        <pc:chgData name="Wittman, Barry" userId="S::wittman1@otterbein.edu::bff186cd-6ce8-41ba-8e8c-e85cdef216de" providerId="AD" clId="Web-{DF1E63DE-53DA-868B-6EAA-4B02BE28427C}" dt="2025-02-26T16:34:22.632" v="9" actId="20577"/>
        <pc:sldMkLst>
          <pc:docMk/>
          <pc:sldMk cId="0" sldId="257"/>
        </pc:sldMkLst>
        <pc:spChg chg="mod">
          <ac:chgData name="Wittman, Barry" userId="S::wittman1@otterbein.edu::bff186cd-6ce8-41ba-8e8c-e85cdef216de" providerId="AD" clId="Web-{DF1E63DE-53DA-868B-6EAA-4B02BE28427C}" dt="2025-02-26T16:34:22.632" v="9" actId="20577"/>
          <ac:spMkLst>
            <pc:docMk/>
            <pc:sldMk cId="0" sldId="257"/>
            <ac:spMk id="3" creationId="{00000000-0000-0000-0000-000000000000}"/>
          </ac:spMkLst>
        </pc:spChg>
      </pc:sldChg>
      <pc:sldChg chg="modSp">
        <pc:chgData name="Wittman, Barry" userId="S::wittman1@otterbein.edu::bff186cd-6ce8-41ba-8e8c-e85cdef216de" providerId="AD" clId="Web-{DF1E63DE-53DA-868B-6EAA-4B02BE28427C}" dt="2025-02-26T17:15:53.320" v="11" actId="20577"/>
        <pc:sldMkLst>
          <pc:docMk/>
          <pc:sldMk cId="0" sldId="297"/>
        </pc:sldMkLst>
        <pc:spChg chg="mod">
          <ac:chgData name="Wittman, Barry" userId="S::wittman1@otterbein.edu::bff186cd-6ce8-41ba-8e8c-e85cdef216de" providerId="AD" clId="Web-{DF1E63DE-53DA-868B-6EAA-4B02BE28427C}" dt="2025-02-26T17:15:53.320" v="11" actId="20577"/>
          <ac:spMkLst>
            <pc:docMk/>
            <pc:sldMk cId="0" sldId="297"/>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2/26/2025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3225651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2/26/2025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2/26/2025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2/26/2025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2/26/2025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2/26/2025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2/26/2025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COMP 2400</a:t>
            </a:r>
            <a:endParaRPr lang="en-US" dirty="0"/>
          </a:p>
        </p:txBody>
      </p:sp>
      <p:sp>
        <p:nvSpPr>
          <p:cNvPr id="3" name="Subtitle 2"/>
          <p:cNvSpPr>
            <a:spLocks noGrp="1"/>
          </p:cNvSpPr>
          <p:nvPr>
            <p:ph type="subTitle" idx="1"/>
          </p:nvPr>
        </p:nvSpPr>
        <p:spPr/>
        <p:txBody>
          <a:bodyPr/>
          <a:lstStyle/>
          <a:p>
            <a:r>
              <a:rPr lang="en-US" dirty="0"/>
              <a:t>Week 7 - Wednesday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free()</a:t>
            </a:r>
          </a:p>
        </p:txBody>
      </p:sp>
      <p:sp>
        <p:nvSpPr>
          <p:cNvPr id="3" name="Content Placeholder 2"/>
          <p:cNvSpPr>
            <a:spLocks noGrp="1"/>
          </p:cNvSpPr>
          <p:nvPr>
            <p:ph idx="1"/>
          </p:nvPr>
        </p:nvSpPr>
        <p:spPr>
          <a:xfrm>
            <a:off x="609600" y="1775192"/>
            <a:ext cx="10972800" cy="3558809"/>
          </a:xfrm>
        </p:spPr>
        <p:txBody>
          <a:bodyPr>
            <a:normAutofit lnSpcReduction="10000"/>
          </a:bodyPr>
          <a:lstStyle/>
          <a:p>
            <a:r>
              <a:rPr lang="en-US" dirty="0"/>
              <a:t>C is not garbage collected like Java</a:t>
            </a:r>
          </a:p>
          <a:p>
            <a:r>
              <a:rPr lang="en-US" dirty="0"/>
              <a:t>If you allocate something on the stack, it disappears when the function returns</a:t>
            </a:r>
          </a:p>
          <a:p>
            <a:r>
              <a:rPr lang="en-US" dirty="0"/>
              <a:t>If you allocate something on the heap, you have to </a:t>
            </a:r>
            <a:r>
              <a:rPr lang="en-US" dirty="0" err="1"/>
              <a:t>deallocate</a:t>
            </a:r>
            <a:r>
              <a:rPr lang="en-US" dirty="0"/>
              <a:t> it with </a:t>
            </a:r>
            <a:r>
              <a:rPr lang="en-US" b="1" dirty="0">
                <a:latin typeface="Courier New" pitchFamily="49" charset="0"/>
                <a:cs typeface="Courier New" pitchFamily="49" charset="0"/>
              </a:rPr>
              <a:t>free()</a:t>
            </a:r>
          </a:p>
          <a:p>
            <a:r>
              <a:rPr lang="en-US" b="1" dirty="0">
                <a:latin typeface="Courier New" pitchFamily="49" charset="0"/>
                <a:cs typeface="Courier New" pitchFamily="49" charset="0"/>
              </a:rPr>
              <a:t>free()</a:t>
            </a:r>
            <a:r>
              <a:rPr lang="en-US" dirty="0"/>
              <a:t> does not set the pointer to be </a:t>
            </a:r>
            <a:r>
              <a:rPr lang="en-US" b="1" dirty="0">
                <a:latin typeface="Courier New" pitchFamily="49" charset="0"/>
                <a:cs typeface="Courier New" pitchFamily="49" charset="0"/>
              </a:rPr>
              <a:t>NULL</a:t>
            </a:r>
          </a:p>
          <a:p>
            <a:pPr lvl="1"/>
            <a:r>
              <a:rPr lang="en-US" dirty="0"/>
              <a:t>But you can (and should) afterwards</a:t>
            </a:r>
          </a:p>
        </p:txBody>
      </p:sp>
      <p:sp>
        <p:nvSpPr>
          <p:cNvPr id="4" name="Content Placeholder 2"/>
          <p:cNvSpPr txBox="1">
            <a:spLocks/>
          </p:cNvSpPr>
          <p:nvPr/>
        </p:nvSpPr>
        <p:spPr>
          <a:xfrm>
            <a:off x="609600" y="5105400"/>
            <a:ext cx="10972800" cy="1371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lnSpcReduction="2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char</a:t>
            </a:r>
            <a:r>
              <a:rPr lang="en-US" sz="3200" b="1" dirty="0">
                <a:solidFill>
                  <a:schemeClr val="tx1"/>
                </a:solidFill>
                <a:latin typeface="Courier New" pitchFamily="49" charset="0"/>
                <a:cs typeface="Courier New" pitchFamily="49" charset="0"/>
              </a:rPr>
              <a:t>* things = (</a:t>
            </a:r>
            <a:r>
              <a:rPr lang="en-US" sz="3200" b="1" dirty="0">
                <a:solidFill>
                  <a:srgbClr val="0070C0"/>
                </a:solidFill>
                <a:latin typeface="Courier New" pitchFamily="49" charset="0"/>
                <a:cs typeface="Courier New" pitchFamily="49" charset="0"/>
              </a:rPr>
              <a:t>char</a:t>
            </a:r>
            <a:r>
              <a:rPr lang="en-US" sz="3200" b="1" dirty="0">
                <a:solidFill>
                  <a:schemeClr val="tx1"/>
                </a:solidFill>
                <a:latin typeface="Courier New" pitchFamily="49" charset="0"/>
                <a:cs typeface="Courier New" pitchFamily="49" charset="0"/>
              </a:rPr>
              <a:t>*)malloc (100);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free(things);</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things = NULL;</a:t>
            </a:r>
          </a:p>
        </p:txBody>
      </p:sp>
    </p:spTree>
    <p:extLst>
      <p:ext uri="{BB962C8B-B14F-4D97-AF65-F5344CB8AC3E}">
        <p14:creationId xmlns:p14="http://schemas.microsoft.com/office/powerpoint/2010/main" val="412034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Who is responsible?</a:t>
            </a:r>
          </a:p>
        </p:txBody>
      </p:sp>
      <p:sp>
        <p:nvSpPr>
          <p:cNvPr id="3" name="Content Placeholder 2"/>
          <p:cNvSpPr>
            <a:spLocks noGrp="1"/>
          </p:cNvSpPr>
          <p:nvPr>
            <p:ph idx="1"/>
          </p:nvPr>
        </p:nvSpPr>
        <p:spPr/>
        <p:txBody>
          <a:bodyPr>
            <a:normAutofit lnSpcReduction="10000"/>
          </a:bodyPr>
          <a:lstStyle/>
          <a:p>
            <a:r>
              <a:rPr lang="en-US" dirty="0"/>
              <a:t>Who is supposed to call </a:t>
            </a:r>
            <a:r>
              <a:rPr lang="en-US" b="1" dirty="0">
                <a:latin typeface="Courier New" pitchFamily="49" charset="0"/>
                <a:cs typeface="Courier New" pitchFamily="49" charset="0"/>
              </a:rPr>
              <a:t>free()</a:t>
            </a:r>
            <a:r>
              <a:rPr lang="en-US" dirty="0"/>
              <a:t>?</a:t>
            </a:r>
          </a:p>
          <a:p>
            <a:r>
              <a:rPr lang="en-US" dirty="0"/>
              <a:t>You should feel fear in your gut every time you type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p>
          <a:p>
            <a:pPr lvl="1"/>
            <a:r>
              <a:rPr lang="en-US" dirty="0"/>
              <a:t>That fear should only dissipate when you write a matching </a:t>
            </a:r>
            <a:r>
              <a:rPr lang="en-US" b="1" dirty="0">
                <a:latin typeface="Courier New" pitchFamily="49" charset="0"/>
                <a:cs typeface="Courier New" pitchFamily="49" charset="0"/>
              </a:rPr>
              <a:t>free()</a:t>
            </a:r>
          </a:p>
          <a:p>
            <a:r>
              <a:rPr lang="en-US" dirty="0"/>
              <a:t>You need to be aware of functions like </a:t>
            </a:r>
            <a:r>
              <a:rPr lang="en-US" b="1" dirty="0" err="1">
                <a:latin typeface="Courier New" pitchFamily="49" charset="0"/>
                <a:cs typeface="Courier New" pitchFamily="49" charset="0"/>
              </a:rPr>
              <a:t>strdup</a:t>
            </a:r>
            <a:r>
              <a:rPr lang="en-US" b="1" dirty="0">
                <a:latin typeface="Courier New" pitchFamily="49" charset="0"/>
                <a:cs typeface="Courier New" pitchFamily="49" charset="0"/>
              </a:rPr>
              <a:t>()</a:t>
            </a:r>
            <a:r>
              <a:rPr lang="en-US" dirty="0"/>
              <a:t> that call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r>
              <a:rPr lang="en-US" dirty="0"/>
              <a:t> internally</a:t>
            </a:r>
          </a:p>
          <a:p>
            <a:pPr lvl="1"/>
            <a:r>
              <a:rPr lang="en-US" dirty="0"/>
              <a:t>Their return values will need to be freed eventually</a:t>
            </a:r>
          </a:p>
          <a:p>
            <a:r>
              <a:rPr lang="en-US" dirty="0"/>
              <a:t>Read documentation closely </a:t>
            </a:r>
          </a:p>
          <a:p>
            <a:pPr lvl="1"/>
            <a:r>
              <a:rPr lang="en-US" dirty="0"/>
              <a:t>And create good documentation for any functions you write that allocate memory</a:t>
            </a:r>
          </a:p>
        </p:txBody>
      </p:sp>
    </p:spTree>
    <p:extLst>
      <p:ext uri="{BB962C8B-B14F-4D97-AF65-F5344CB8AC3E}">
        <p14:creationId xmlns:p14="http://schemas.microsoft.com/office/powerpoint/2010/main" val="264017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Double freeing</a:t>
            </a:r>
          </a:p>
        </p:txBody>
      </p:sp>
      <p:sp>
        <p:nvSpPr>
          <p:cNvPr id="3" name="Content Placeholder 2"/>
          <p:cNvSpPr>
            <a:spLocks noGrp="1"/>
          </p:cNvSpPr>
          <p:nvPr>
            <p:ph idx="1"/>
          </p:nvPr>
        </p:nvSpPr>
        <p:spPr/>
        <p:txBody>
          <a:bodyPr/>
          <a:lstStyle/>
          <a:p>
            <a:r>
              <a:rPr lang="en-US" dirty="0"/>
              <a:t>If you try to free something that has already been freed, your program will probably crash</a:t>
            </a:r>
          </a:p>
          <a:p>
            <a:r>
              <a:rPr lang="en-US" dirty="0"/>
              <a:t>If you use data that's already been freed, your program </a:t>
            </a:r>
            <a:r>
              <a:rPr lang="en-US" i="1" dirty="0"/>
              <a:t>might</a:t>
            </a:r>
            <a:r>
              <a:rPr lang="en-US" dirty="0"/>
              <a:t> crash</a:t>
            </a:r>
          </a:p>
          <a:p>
            <a:r>
              <a:rPr lang="en-US" dirty="0"/>
              <a:t>If you try to free a </a:t>
            </a:r>
            <a:r>
              <a:rPr lang="en-US" b="1" dirty="0">
                <a:latin typeface="Courier New" pitchFamily="49" charset="0"/>
                <a:cs typeface="Courier New" pitchFamily="49" charset="0"/>
              </a:rPr>
              <a:t>NULL</a:t>
            </a:r>
            <a:r>
              <a:rPr lang="en-US" dirty="0"/>
              <a:t> pointer, it's fine</a:t>
            </a:r>
          </a:p>
          <a:p>
            <a:endParaRPr lang="en-US" dirty="0"/>
          </a:p>
          <a:p>
            <a:r>
              <a:rPr lang="en-US" dirty="0"/>
              <a:t>Life is hard.</a:t>
            </a:r>
          </a:p>
        </p:txBody>
      </p:sp>
    </p:spTree>
    <p:extLst>
      <p:ext uri="{BB962C8B-B14F-4D97-AF65-F5344CB8AC3E}">
        <p14:creationId xmlns:p14="http://schemas.microsoft.com/office/powerpoint/2010/main" val="241320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dynamic allocation</a:t>
            </a:r>
          </a:p>
        </p:txBody>
      </p:sp>
      <p:sp>
        <p:nvSpPr>
          <p:cNvPr id="3" name="Content Placeholder 2"/>
          <p:cNvSpPr>
            <a:spLocks noGrp="1"/>
          </p:cNvSpPr>
          <p:nvPr>
            <p:ph idx="1"/>
          </p:nvPr>
        </p:nvSpPr>
        <p:spPr/>
        <p:txBody>
          <a:bodyPr/>
          <a:lstStyle/>
          <a:p>
            <a:r>
              <a:rPr lang="en-US" dirty="0"/>
              <a:t>Prompt the user for an integer giving the size of a list of numbers</a:t>
            </a:r>
          </a:p>
          <a:p>
            <a:r>
              <a:rPr lang="en-US" dirty="0"/>
              <a:t>Dynamically allocate an array of the appropriate size</a:t>
            </a:r>
          </a:p>
          <a:p>
            <a:r>
              <a:rPr lang="en-US" dirty="0"/>
              <a:t>Read each of the numbers into the array</a:t>
            </a:r>
          </a:p>
          <a:p>
            <a:r>
              <a:rPr lang="en-US" dirty="0"/>
              <a:t>Sort the array</a:t>
            </a:r>
          </a:p>
          <a:p>
            <a:r>
              <a:rPr lang="en-US" dirty="0"/>
              <a:t>Print it out</a:t>
            </a:r>
          </a:p>
          <a:p>
            <a:r>
              <a:rPr lang="en-US" dirty="0"/>
              <a:t>Free the memory</a:t>
            </a:r>
          </a:p>
        </p:txBody>
      </p:sp>
    </p:spTree>
    <p:extLst>
      <p:ext uri="{BB962C8B-B14F-4D97-AF65-F5344CB8AC3E}">
        <p14:creationId xmlns:p14="http://schemas.microsoft.com/office/powerpoint/2010/main" val="508380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C0399-BBE3-4BF3-963D-9B59EC6F71CE}"/>
              </a:ext>
            </a:extLst>
          </p:cNvPr>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realloc</a:t>
            </a:r>
            <a:r>
              <a:rPr lang="en-US" dirty="0">
                <a:latin typeface="Courier New" panose="02070309020205020404" pitchFamily="49" charset="0"/>
                <a:cs typeface="Courier New" panose="02070309020205020404" pitchFamily="49" charset="0"/>
              </a:rPr>
              <a:t>()</a:t>
            </a:r>
          </a:p>
        </p:txBody>
      </p:sp>
      <p:sp>
        <p:nvSpPr>
          <p:cNvPr id="3" name="Content Placeholder 2">
            <a:extLst>
              <a:ext uri="{FF2B5EF4-FFF2-40B4-BE49-F238E27FC236}">
                <a16:creationId xmlns:a16="http://schemas.microsoft.com/office/drawing/2014/main" id="{F30AAE1A-2ED4-4649-B6D7-016821FA748A}"/>
              </a:ext>
            </a:extLst>
          </p:cNvPr>
          <p:cNvSpPr>
            <a:spLocks noGrp="1"/>
          </p:cNvSpPr>
          <p:nvPr>
            <p:ph idx="1"/>
          </p:nvPr>
        </p:nvSpPr>
        <p:spPr>
          <a:xfrm>
            <a:off x="609600" y="1775192"/>
            <a:ext cx="10972800" cy="3254007"/>
          </a:xfrm>
        </p:spPr>
        <p:txBody>
          <a:bodyPr>
            <a:normAutofit fontScale="85000" lnSpcReduction="20000"/>
          </a:bodyPr>
          <a:lstStyle/>
          <a:p>
            <a:r>
              <a:rPr lang="en-US" dirty="0"/>
              <a:t>There are situations (like on the next slide) where you want to grow the amount of memory that you've allocated</a:t>
            </a:r>
          </a:p>
          <a:p>
            <a:r>
              <a:rPr lang="en-US" dirty="0"/>
              <a:t>When that happens, you can call </a:t>
            </a:r>
            <a:r>
              <a:rPr lang="en-US" b="1" dirty="0" err="1">
                <a:latin typeface="Courier New" panose="02070309020205020404" pitchFamily="49" charset="0"/>
                <a:cs typeface="Courier New" panose="02070309020205020404" pitchFamily="49" charset="0"/>
              </a:rPr>
              <a:t>realloc</a:t>
            </a:r>
            <a:r>
              <a:rPr lang="en-US" b="1" dirty="0">
                <a:latin typeface="Courier New" panose="02070309020205020404" pitchFamily="49" charset="0"/>
                <a:cs typeface="Courier New" panose="02070309020205020404" pitchFamily="49" charset="0"/>
              </a:rPr>
              <a:t>()</a:t>
            </a:r>
          </a:p>
          <a:p>
            <a:pPr lvl="1"/>
            <a:r>
              <a:rPr lang="en-US" dirty="0"/>
              <a:t>It takes the old pointer and a size in bytes</a:t>
            </a:r>
          </a:p>
          <a:p>
            <a:pPr lvl="1"/>
            <a:r>
              <a:rPr lang="en-US" dirty="0"/>
              <a:t>It returns a pointer to new memory with all the old values copied over and the old memory freed</a:t>
            </a:r>
          </a:p>
          <a:p>
            <a:pPr lvl="1"/>
            <a:r>
              <a:rPr lang="en-US" dirty="0"/>
              <a:t>You almost always store the return value in the old pointer</a:t>
            </a:r>
          </a:p>
          <a:p>
            <a:r>
              <a:rPr lang="en-US" dirty="0"/>
              <a:t>You could do this with a temporary pointer and a loop, but </a:t>
            </a:r>
            <a:r>
              <a:rPr lang="en-US" b="1" dirty="0" err="1">
                <a:latin typeface="Courier New" panose="02070309020205020404" pitchFamily="49" charset="0"/>
                <a:cs typeface="Courier New" panose="02070309020205020404" pitchFamily="49" charset="0"/>
              </a:rPr>
              <a:t>realloc</a:t>
            </a:r>
            <a:r>
              <a:rPr lang="en-US" b="1" dirty="0">
                <a:latin typeface="Courier New" panose="02070309020205020404" pitchFamily="49" charset="0"/>
                <a:cs typeface="Courier New" panose="02070309020205020404" pitchFamily="49" charset="0"/>
              </a:rPr>
              <a:t>()</a:t>
            </a:r>
            <a:r>
              <a:rPr lang="en-US" dirty="0"/>
              <a:t> is easier and faster</a:t>
            </a:r>
          </a:p>
          <a:p>
            <a:endParaRPr lang="en-US" dirty="0"/>
          </a:p>
        </p:txBody>
      </p:sp>
      <p:sp>
        <p:nvSpPr>
          <p:cNvPr id="4" name="Content Placeholder 2">
            <a:extLst>
              <a:ext uri="{FF2B5EF4-FFF2-40B4-BE49-F238E27FC236}">
                <a16:creationId xmlns:a16="http://schemas.microsoft.com/office/drawing/2014/main" id="{4D13AB6A-54E7-4929-BA27-B1E4D717CBE1}"/>
              </a:ext>
            </a:extLst>
          </p:cNvPr>
          <p:cNvSpPr txBox="1">
            <a:spLocks/>
          </p:cNvSpPr>
          <p:nvPr/>
        </p:nvSpPr>
        <p:spPr>
          <a:xfrm>
            <a:off x="609600" y="5029200"/>
            <a:ext cx="10972800" cy="1600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1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 *data = malloc(</a:t>
            </a:r>
            <a:r>
              <a:rPr lang="en-US" sz="2700" b="1" dirty="0" err="1">
                <a:latin typeface="Courier New" pitchFamily="49" charset="0"/>
                <a:cs typeface="Courier New" pitchFamily="49" charset="0"/>
              </a:rPr>
              <a:t>sizeof</a:t>
            </a:r>
            <a:r>
              <a:rPr lang="en-US" sz="2700" b="1" dirty="0">
                <a:latin typeface="Courier New" pitchFamily="49" charset="0"/>
                <a:cs typeface="Courier New" pitchFamily="49" charset="0"/>
              </a:rPr>
              <a:t>(int) * 100);</a:t>
            </a: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Do some work</a:t>
            </a: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It turns out that we need twice as much space</a:t>
            </a:r>
          </a:p>
          <a:p>
            <a:pPr marL="438912" indent="-320040">
              <a:buClr>
                <a:schemeClr val="accent1"/>
              </a:buClr>
              <a:buSzPct val="80000"/>
              <a:defRPr/>
            </a:pPr>
            <a:r>
              <a:rPr lang="en-US" sz="2700" b="1" dirty="0">
                <a:latin typeface="Courier New" pitchFamily="49" charset="0"/>
                <a:cs typeface="Courier New" pitchFamily="49" charset="0"/>
              </a:rPr>
              <a:t>data = </a:t>
            </a:r>
            <a:r>
              <a:rPr lang="en-US" sz="2700" b="1" dirty="0" err="1">
                <a:latin typeface="Courier New" pitchFamily="49" charset="0"/>
                <a:cs typeface="Courier New" pitchFamily="49" charset="0"/>
              </a:rPr>
              <a:t>realloc</a:t>
            </a:r>
            <a:r>
              <a:rPr lang="en-US" sz="2700" b="1" dirty="0">
                <a:latin typeface="Courier New" pitchFamily="49" charset="0"/>
                <a:cs typeface="Courier New" pitchFamily="49" charset="0"/>
              </a:rPr>
              <a:t>(data, </a:t>
            </a:r>
            <a:r>
              <a:rPr lang="en-US" sz="2700" b="1" dirty="0" err="1">
                <a:latin typeface="Courier New" pitchFamily="49" charset="0"/>
                <a:cs typeface="Courier New" pitchFamily="49" charset="0"/>
              </a:rPr>
              <a:t>sizeof</a:t>
            </a:r>
            <a:r>
              <a:rPr lang="en-US" sz="2700" b="1" dirty="0">
                <a:latin typeface="Courier New" pitchFamily="49" charset="0"/>
                <a:cs typeface="Courier New" pitchFamily="49" charset="0"/>
              </a:rPr>
              <a:t>(int) * 200);</a:t>
            </a:r>
          </a:p>
        </p:txBody>
      </p:sp>
    </p:spTree>
    <p:extLst>
      <p:ext uri="{BB962C8B-B14F-4D97-AF65-F5344CB8AC3E}">
        <p14:creationId xmlns:p14="http://schemas.microsoft.com/office/powerpoint/2010/main" val="323996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9A51A-C5C0-452C-9B63-8B4BDE8A8779}"/>
              </a:ext>
            </a:extLst>
          </p:cNvPr>
          <p:cNvSpPr>
            <a:spLocks noGrp="1"/>
          </p:cNvSpPr>
          <p:nvPr>
            <p:ph type="title"/>
          </p:nvPr>
        </p:nvSpPr>
        <p:spPr/>
        <p:txBody>
          <a:bodyPr>
            <a:normAutofit/>
          </a:bodyPr>
          <a:lstStyle/>
          <a:p>
            <a:r>
              <a:rPr lang="en-US" dirty="0"/>
              <a:t>What if we keep adding stuff to a list?</a:t>
            </a:r>
          </a:p>
        </p:txBody>
      </p:sp>
      <p:sp>
        <p:nvSpPr>
          <p:cNvPr id="3" name="Content Placeholder 2">
            <a:extLst>
              <a:ext uri="{FF2B5EF4-FFF2-40B4-BE49-F238E27FC236}">
                <a16:creationId xmlns:a16="http://schemas.microsoft.com/office/drawing/2014/main" id="{93CB78CC-6008-4A38-9D9F-BB814F8B5F67}"/>
              </a:ext>
            </a:extLst>
          </p:cNvPr>
          <p:cNvSpPr>
            <a:spLocks noGrp="1"/>
          </p:cNvSpPr>
          <p:nvPr>
            <p:ph idx="1"/>
          </p:nvPr>
        </p:nvSpPr>
        <p:spPr/>
        <p:txBody>
          <a:bodyPr/>
          <a:lstStyle/>
          <a:p>
            <a:r>
              <a:rPr lang="en-US" dirty="0"/>
              <a:t>You probably did an array-backed list in Java in COMP 2100</a:t>
            </a:r>
          </a:p>
          <a:p>
            <a:r>
              <a:rPr lang="en-US" dirty="0"/>
              <a:t>Strategy:</a:t>
            </a:r>
          </a:p>
          <a:p>
            <a:pPr lvl="1"/>
            <a:r>
              <a:rPr lang="en-US" dirty="0"/>
              <a:t>Allocate an initial array of, say, 10 elements in size</a:t>
            </a:r>
          </a:p>
          <a:p>
            <a:pPr lvl="1"/>
            <a:r>
              <a:rPr lang="en-US" dirty="0"/>
              <a:t>Keep track of the capacity (starts at 10)</a:t>
            </a:r>
          </a:p>
          <a:p>
            <a:pPr lvl="1"/>
            <a:r>
              <a:rPr lang="en-US" dirty="0"/>
              <a:t>Keep track of the number of elements actually used (starts at 0)</a:t>
            </a:r>
          </a:p>
          <a:p>
            <a:pPr lvl="1"/>
            <a:r>
              <a:rPr lang="en-US" dirty="0"/>
              <a:t>When the array is full, we'll use </a:t>
            </a:r>
            <a:r>
              <a:rPr lang="en-US" b="1" dirty="0" err="1">
                <a:latin typeface="Courier New" panose="02070309020205020404" pitchFamily="49" charset="0"/>
                <a:cs typeface="Courier New" panose="02070309020205020404" pitchFamily="49" charset="0"/>
              </a:rPr>
              <a:t>realloc</a:t>
            </a:r>
            <a:r>
              <a:rPr lang="en-US" b="1" dirty="0">
                <a:latin typeface="Courier New" panose="02070309020205020404" pitchFamily="49" charset="0"/>
                <a:cs typeface="Courier New" panose="02070309020205020404" pitchFamily="49" charset="0"/>
              </a:rPr>
              <a:t>()</a:t>
            </a:r>
            <a:r>
              <a:rPr lang="en-US" dirty="0"/>
              <a:t> to double the capacity of our memory</a:t>
            </a:r>
          </a:p>
        </p:txBody>
      </p:sp>
    </p:spTree>
    <p:extLst>
      <p:ext uri="{BB962C8B-B14F-4D97-AF65-F5344CB8AC3E}">
        <p14:creationId xmlns:p14="http://schemas.microsoft.com/office/powerpoint/2010/main" val="55812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leaks</a:t>
            </a:r>
          </a:p>
        </p:txBody>
      </p:sp>
      <p:sp>
        <p:nvSpPr>
          <p:cNvPr id="3" name="Content Placeholder 2"/>
          <p:cNvSpPr>
            <a:spLocks noGrp="1"/>
          </p:cNvSpPr>
          <p:nvPr>
            <p:ph idx="1"/>
          </p:nvPr>
        </p:nvSpPr>
        <p:spPr/>
        <p:txBody>
          <a:bodyPr/>
          <a:lstStyle/>
          <a:p>
            <a:r>
              <a:rPr lang="en-US" dirty="0"/>
              <a:t>Everything gets freed at the end of your program</a:t>
            </a:r>
          </a:p>
          <a:p>
            <a:r>
              <a:rPr lang="en-US" dirty="0"/>
              <a:t>So, you can just hope you don't run out of space</a:t>
            </a:r>
          </a:p>
          <a:p>
            <a:r>
              <a:rPr lang="en-US" dirty="0"/>
              <a:t>However, if you're constantly allocating things and never freeing them, you will run out of space</a:t>
            </a:r>
          </a:p>
          <a:p>
            <a:pPr lvl="1"/>
            <a:r>
              <a:rPr lang="en-US" dirty="0"/>
              <a:t>Eventually, </a:t>
            </a:r>
            <a:r>
              <a:rPr lang="en-US" b="1" dirty="0">
                <a:latin typeface="Courier New" panose="02070309020205020404" pitchFamily="49" charset="0"/>
                <a:cs typeface="Courier New" panose="02070309020205020404" pitchFamily="49" charset="0"/>
              </a:rPr>
              <a:t>malloc()</a:t>
            </a:r>
            <a:r>
              <a:rPr lang="en-US" dirty="0"/>
              <a:t> will return </a:t>
            </a:r>
            <a:r>
              <a:rPr lang="en-US" b="1" dirty="0">
                <a:latin typeface="Courier New" panose="02070309020205020404" pitchFamily="49" charset="0"/>
                <a:cs typeface="Courier New" panose="02070309020205020404" pitchFamily="49" charset="0"/>
              </a:rPr>
              <a:t>NULL</a:t>
            </a:r>
            <a:r>
              <a:rPr lang="en-US" dirty="0"/>
              <a:t> when it can't allocate more space</a:t>
            </a:r>
          </a:p>
          <a:p>
            <a:pPr lvl="1"/>
            <a:r>
              <a:rPr lang="en-US" dirty="0"/>
              <a:t>More likely, your program will get slower and slower as the OS tries to make more memory for you, probably copying memory to the hard drive so that you can exceed your physical RAM</a:t>
            </a:r>
          </a:p>
        </p:txBody>
      </p:sp>
    </p:spTree>
    <p:extLst>
      <p:ext uri="{BB962C8B-B14F-4D97-AF65-F5344CB8AC3E}">
        <p14:creationId xmlns:p14="http://schemas.microsoft.com/office/powerpoint/2010/main" val="313158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leak example</a:t>
            </a:r>
          </a:p>
        </p:txBody>
      </p:sp>
      <p:sp>
        <p:nvSpPr>
          <p:cNvPr id="3" name="Content Placeholder 2"/>
          <p:cNvSpPr>
            <a:spLocks noGrp="1"/>
          </p:cNvSpPr>
          <p:nvPr>
            <p:ph idx="1"/>
          </p:nvPr>
        </p:nvSpPr>
        <p:spPr/>
        <p:txBody>
          <a:bodyPr>
            <a:normAutofit fontScale="92500" lnSpcReduction="10000"/>
          </a:bodyPr>
          <a:lstStyle/>
          <a:p>
            <a:r>
              <a:rPr lang="en-US" dirty="0"/>
              <a:t>Let's see this in action (but don't do this in a real program!)</a:t>
            </a:r>
          </a:p>
          <a:p>
            <a:endParaRPr lang="en-US" dirty="0"/>
          </a:p>
          <a:p>
            <a:endParaRPr lang="en-US" dirty="0"/>
          </a:p>
          <a:p>
            <a:endParaRPr lang="en-US" dirty="0"/>
          </a:p>
          <a:p>
            <a:endParaRPr lang="en-US" dirty="0"/>
          </a:p>
          <a:p>
            <a:endParaRPr lang="en-US" dirty="0"/>
          </a:p>
          <a:p>
            <a:endParaRPr lang="en-US" dirty="0"/>
          </a:p>
          <a:p>
            <a:endParaRPr lang="en-US" dirty="0"/>
          </a:p>
          <a:p>
            <a:r>
              <a:rPr lang="en-US" dirty="0"/>
              <a:t>On some machines, you'll run out of space pretty quickly</a:t>
            </a:r>
          </a:p>
          <a:p>
            <a:r>
              <a:rPr lang="en-US" dirty="0"/>
              <a:t>On these, the system will try hard to make enough space for you</a:t>
            </a:r>
          </a:p>
        </p:txBody>
      </p:sp>
      <p:sp>
        <p:nvSpPr>
          <p:cNvPr id="4" name="Content Placeholder 2"/>
          <p:cNvSpPr txBox="1">
            <a:spLocks/>
          </p:cNvSpPr>
          <p:nvPr/>
        </p:nvSpPr>
        <p:spPr>
          <a:xfrm>
            <a:off x="609600" y="2514600"/>
            <a:ext cx="10972800" cy="2362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char</a:t>
            </a:r>
            <a:r>
              <a:rPr lang="en-US" sz="2700" b="1" dirty="0">
                <a:latin typeface="Courier New" pitchFamily="49" charset="0"/>
                <a:cs typeface="Courier New" pitchFamily="49" charset="0"/>
              </a:rPr>
              <a:t>* buffer;</a:t>
            </a: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while</a:t>
            </a:r>
            <a:r>
              <a:rPr lang="en-US" sz="2700" b="1" dirty="0">
                <a:latin typeface="Courier New" pitchFamily="49" charset="0"/>
                <a:cs typeface="Courier New" pitchFamily="49" charset="0"/>
              </a:rPr>
              <a:t>( 1 )</a:t>
            </a:r>
          </a:p>
          <a:p>
            <a:pPr marL="438912" indent="-320040">
              <a:buClr>
                <a:schemeClr val="accent1"/>
              </a:buClr>
              <a:buSzPct val="80000"/>
              <a:defRPr/>
            </a:pP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buffer = (</a:t>
            </a:r>
            <a:r>
              <a:rPr lang="en-US" sz="2700" b="1" dirty="0">
                <a:solidFill>
                  <a:srgbClr val="0070C0"/>
                </a:solidFill>
                <a:latin typeface="Courier New" pitchFamily="49" charset="0"/>
                <a:cs typeface="Courier New" pitchFamily="49" charset="0"/>
              </a:rPr>
              <a:t>char</a:t>
            </a:r>
            <a:r>
              <a:rPr lang="en-US" sz="2700" b="1" dirty="0">
                <a:latin typeface="Courier New" pitchFamily="49" charset="0"/>
                <a:cs typeface="Courier New" pitchFamily="49" charset="0"/>
              </a:rPr>
              <a:t>*)</a:t>
            </a:r>
            <a:r>
              <a:rPr lang="en-US" sz="2700" b="1" dirty="0" err="1">
                <a:latin typeface="Courier New" pitchFamily="49" charset="0"/>
                <a:cs typeface="Courier New" pitchFamily="49" charset="0"/>
              </a:rPr>
              <a:t>malloc</a:t>
            </a:r>
            <a:r>
              <a:rPr lang="en-US" sz="2700" b="1" dirty="0">
                <a:latin typeface="Courier New" pitchFamily="49" charset="0"/>
                <a:cs typeface="Courier New" pitchFamily="49" charset="0"/>
              </a:rPr>
              <a:t>(1024);</a:t>
            </a:r>
          </a:p>
          <a:p>
            <a:pPr marL="438912" indent="-320040">
              <a:buClr>
                <a:schemeClr val="accent1"/>
              </a:buClr>
              <a:buSzPct val="80000"/>
              <a:defRPr/>
            </a:pPr>
            <a:r>
              <a:rPr lang="en-US" sz="2700" b="1" dirty="0">
                <a:latin typeface="Courier New" pitchFamily="49" charset="0"/>
                <a:cs typeface="Courier New" pitchFamily="49" charset="0"/>
              </a:rPr>
              <a:t>	buffer[0] = </a:t>
            </a:r>
            <a:r>
              <a:rPr lang="en-US" sz="2700" b="1" dirty="0">
                <a:solidFill>
                  <a:srgbClr val="C00000"/>
                </a:solidFill>
                <a:latin typeface="Courier New" pitchFamily="49" charset="0"/>
                <a:cs typeface="Courier New" pitchFamily="49" charset="0"/>
              </a:rPr>
              <a:t>'a'</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a:t>
            </a:r>
          </a:p>
        </p:txBody>
      </p:sp>
    </p:spTree>
    <p:extLst>
      <p:ext uri="{BB962C8B-B14F-4D97-AF65-F5344CB8AC3E}">
        <p14:creationId xmlns:p14="http://schemas.microsoft.com/office/powerpoint/2010/main" val="3610257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Allocating 2D Arrays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965069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Allocating 2D arrays</a:t>
            </a:r>
          </a:p>
        </p:txBody>
      </p:sp>
      <p:sp>
        <p:nvSpPr>
          <p:cNvPr id="3" name="Content Placeholder 2"/>
          <p:cNvSpPr>
            <a:spLocks noGrp="1"/>
          </p:cNvSpPr>
          <p:nvPr>
            <p:ph idx="1"/>
          </p:nvPr>
        </p:nvSpPr>
        <p:spPr/>
        <p:txBody>
          <a:bodyPr/>
          <a:lstStyle/>
          <a:p>
            <a:r>
              <a:rPr lang="en-US" dirty="0"/>
              <a:t>We know how to dynamically allocate a regular array</a:t>
            </a:r>
          </a:p>
          <a:p>
            <a:r>
              <a:rPr lang="en-US" dirty="0"/>
              <a:t>How would you dynamically allocate a 2D array?</a:t>
            </a:r>
          </a:p>
          <a:p>
            <a:r>
              <a:rPr lang="en-US" dirty="0"/>
              <a:t>In C, you can't do it in one step</a:t>
            </a:r>
          </a:p>
          <a:p>
            <a:pPr lvl="1"/>
            <a:r>
              <a:rPr lang="en-US" dirty="0"/>
              <a:t>You have to allocate an array of pointers</a:t>
            </a:r>
          </a:p>
          <a:p>
            <a:pPr lvl="1"/>
            <a:r>
              <a:rPr lang="en-US" dirty="0"/>
              <a:t>Then you make each one of them point at an appropriate place in memory</a:t>
            </a:r>
          </a:p>
        </p:txBody>
      </p:sp>
    </p:spTree>
    <p:extLst>
      <p:ext uri="{BB962C8B-B14F-4D97-AF65-F5344CB8AC3E}">
        <p14:creationId xmlns:p14="http://schemas.microsoft.com/office/powerpoint/2010/main" val="424233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vert="horz" lIns="54864" tIns="91440" rIns="91440" bIns="45720" rtlCol="0" anchor="t">
            <a:normAutofit/>
          </a:bodyPr>
          <a:lstStyle/>
          <a:p>
            <a:pPr marL="438785"/>
            <a:r>
              <a:rPr lang="en-US" dirty="0"/>
              <a:t>What did we talk about last time?</a:t>
            </a:r>
            <a:endParaRPr lang="en-US"/>
          </a:p>
          <a:p>
            <a:pPr marL="438785"/>
            <a:r>
              <a:rPr lang="en-US" b="1" err="1">
                <a:latin typeface="Courier New"/>
                <a:cs typeface="Courier New"/>
              </a:rPr>
              <a:t>scanf</a:t>
            </a:r>
            <a:r>
              <a:rPr lang="en-US" b="1" dirty="0">
                <a:latin typeface="Courier New"/>
                <a:cs typeface="Courier New"/>
              </a:rPr>
              <a:t>()</a:t>
            </a:r>
          </a:p>
          <a:p>
            <a:pPr marL="438785"/>
            <a:r>
              <a:rPr lang="en-US" dirty="0"/>
              <a:t>Dynamic memory allocation with </a:t>
            </a:r>
            <a:r>
              <a:rPr lang="en-US" b="1" dirty="0">
                <a:latin typeface="Courier New"/>
                <a:cs typeface="Courier New"/>
              </a:rPr>
              <a:t>malloc()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Ragged Approach</a:t>
            </a:r>
          </a:p>
        </p:txBody>
      </p:sp>
      <p:sp>
        <p:nvSpPr>
          <p:cNvPr id="3" name="Content Placeholder 2"/>
          <p:cNvSpPr>
            <a:spLocks noGrp="1"/>
          </p:cNvSpPr>
          <p:nvPr>
            <p:ph idx="1"/>
          </p:nvPr>
        </p:nvSpPr>
        <p:spPr>
          <a:xfrm>
            <a:off x="609600" y="1775192"/>
            <a:ext cx="9601200" cy="4320809"/>
          </a:xfrm>
        </p:spPr>
        <p:txBody>
          <a:bodyPr>
            <a:normAutofit lnSpcReduction="10000"/>
          </a:bodyPr>
          <a:lstStyle/>
          <a:p>
            <a:r>
              <a:rPr lang="en-US" dirty="0"/>
              <a:t>One way to dynamically allocate a 2D array is to allocate each row individually</a:t>
            </a:r>
          </a:p>
          <a:p>
            <a:endParaRPr lang="en-US" dirty="0"/>
          </a:p>
          <a:p>
            <a:endParaRPr lang="en-US" dirty="0"/>
          </a:p>
          <a:p>
            <a:endParaRPr lang="en-US" dirty="0"/>
          </a:p>
          <a:p>
            <a:endParaRPr lang="en-US" dirty="0"/>
          </a:p>
          <a:p>
            <a:endParaRPr lang="en-US" dirty="0"/>
          </a:p>
          <a:p>
            <a:r>
              <a:rPr lang="en-US" dirty="0"/>
              <a:t>When finished, you can access </a:t>
            </a:r>
            <a:r>
              <a:rPr lang="en-US" b="1" dirty="0">
                <a:latin typeface="Courier New" pitchFamily="49" charset="0"/>
                <a:cs typeface="Courier New" pitchFamily="49" charset="0"/>
              </a:rPr>
              <a:t>table</a:t>
            </a:r>
            <a:r>
              <a:rPr lang="en-US" dirty="0"/>
              <a:t> like any 2D array</a:t>
            </a:r>
          </a:p>
          <a:p>
            <a:endParaRPr lang="en-US" dirty="0"/>
          </a:p>
          <a:p>
            <a:endParaRPr lang="en-US" dirty="0"/>
          </a:p>
          <a:p>
            <a:pPr marL="118872" indent="0">
              <a:buNone/>
            </a:pPr>
            <a:endParaRPr lang="en-US" dirty="0"/>
          </a:p>
        </p:txBody>
      </p:sp>
      <p:sp>
        <p:nvSpPr>
          <p:cNvPr id="4" name="Content Placeholder 2"/>
          <p:cNvSpPr txBox="1">
            <a:spLocks/>
          </p:cNvSpPr>
          <p:nvPr/>
        </p:nvSpPr>
        <p:spPr>
          <a:xfrm>
            <a:off x="685800" y="2819400"/>
            <a:ext cx="10896600" cy="1981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 table = (</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**)malloc (</a:t>
            </a:r>
            <a:r>
              <a:rPr lang="en-US" sz="2700" b="1" dirty="0" err="1">
                <a:solidFill>
                  <a:srgbClr val="0070C0"/>
                </a:solidFill>
                <a:latin typeface="Courier New" pitchFamily="49" charset="0"/>
                <a:cs typeface="Courier New" pitchFamily="49" charset="0"/>
              </a:rPr>
              <a:t>sizeof</a:t>
            </a:r>
            <a:r>
              <a:rPr lang="en-US" sz="2700" b="1" dirty="0">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*)*rows);</a:t>
            </a: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for </a:t>
            </a:r>
            <a:r>
              <a:rPr lang="en-US" sz="2700" b="1" dirty="0">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 </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 = 0; </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 &lt; rows; ++</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table[</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 = (</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*)malloc (</a:t>
            </a:r>
            <a:r>
              <a:rPr lang="en-US" sz="2700" b="1" dirty="0" err="1">
                <a:solidFill>
                  <a:srgbClr val="0070C0"/>
                </a:solidFill>
                <a:latin typeface="Courier New" pitchFamily="49" charset="0"/>
                <a:cs typeface="Courier New" pitchFamily="49" charset="0"/>
              </a:rPr>
              <a:t>sizeof</a:t>
            </a:r>
            <a:r>
              <a:rPr lang="en-US" sz="2700" b="1" dirty="0">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)*columns);</a:t>
            </a:r>
          </a:p>
          <a:p>
            <a:pPr marL="438912" indent="-320040">
              <a:buClr>
                <a:schemeClr val="accent1"/>
              </a:buClr>
              <a:buSzPct val="80000"/>
              <a:defRPr/>
            </a:pPr>
            <a:endParaRPr lang="en-US" sz="2700" b="1" dirty="0">
              <a:latin typeface="Courier New" pitchFamily="49" charset="0"/>
              <a:cs typeface="Courier New" pitchFamily="49" charset="0"/>
            </a:endParaRPr>
          </a:p>
        </p:txBody>
      </p:sp>
      <p:sp>
        <p:nvSpPr>
          <p:cNvPr id="5" name="Content Placeholder 2"/>
          <p:cNvSpPr txBox="1">
            <a:spLocks/>
          </p:cNvSpPr>
          <p:nvPr/>
        </p:nvSpPr>
        <p:spPr>
          <a:xfrm>
            <a:off x="685800" y="5943600"/>
            <a:ext cx="108966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a:solidFill>
                  <a:schemeClr val="tx1"/>
                </a:solidFill>
                <a:latin typeface="Courier New" pitchFamily="49" charset="0"/>
                <a:cs typeface="Courier New" pitchFamily="49" charset="0"/>
              </a:rPr>
              <a:t>table[3][7] = 14;</a:t>
            </a:r>
          </a:p>
        </p:txBody>
      </p:sp>
    </p:spTree>
    <p:extLst>
      <p:ext uri="{BB962C8B-B14F-4D97-AF65-F5344CB8AC3E}">
        <p14:creationId xmlns:p14="http://schemas.microsoft.com/office/powerpoint/2010/main" val="39141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Ragged Approach in memory</a:t>
            </a:r>
          </a:p>
        </p:txBody>
      </p:sp>
      <p:graphicFrame>
        <p:nvGraphicFramePr>
          <p:cNvPr id="4" name="Table 3"/>
          <p:cNvGraphicFramePr>
            <a:graphicFrameLocks noGrp="1"/>
          </p:cNvGraphicFramePr>
          <p:nvPr/>
        </p:nvGraphicFramePr>
        <p:xfrm>
          <a:off x="1219200" y="2372203"/>
          <a:ext cx="838200" cy="3886200"/>
        </p:xfrm>
        <a:graphic>
          <a:graphicData uri="http://schemas.openxmlformats.org/drawingml/2006/table">
            <a:tbl>
              <a:tblPr bandRow="1">
                <a:tableStyleId>{93296810-A885-4BE3-A3E7-6D5BEEA58F35}</a:tableStyleId>
              </a:tblPr>
              <a:tblGrid>
                <a:gridCol w="838200">
                  <a:extLst>
                    <a:ext uri="{9D8B030D-6E8A-4147-A177-3AD203B41FA5}">
                      <a16:colId xmlns:a16="http://schemas.microsoft.com/office/drawing/2014/main" val="20000"/>
                    </a:ext>
                  </a:extLst>
                </a:gridCol>
              </a:tblGrid>
              <a:tr h="777240">
                <a:tc>
                  <a:txBody>
                    <a:bodyPr/>
                    <a:lstStyle/>
                    <a:p>
                      <a:endParaRPr lang="en-US" dirty="0"/>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77240">
                <a:tc>
                  <a:txBody>
                    <a:bodyPr/>
                    <a:lstStyle/>
                    <a:p>
                      <a:endParaRPr lang="en-US" dirty="0"/>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77240">
                <a:tc>
                  <a:txBody>
                    <a:bodyPr/>
                    <a:lstStyle/>
                    <a:p>
                      <a:endParaRPr lang="en-US" dirty="0"/>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7240">
                <a:tc>
                  <a:txBody>
                    <a:bodyPr/>
                    <a:lstStyle/>
                    <a:p>
                      <a:endParaRPr lang="en-US"/>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77240">
                <a:tc>
                  <a:txBody>
                    <a:bodyPr/>
                    <a:lstStyle/>
                    <a:p>
                      <a:endParaRPr lang="en-US" dirty="0"/>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cxnSp>
        <p:nvCxnSpPr>
          <p:cNvPr id="14" name="Straight Arrow Connector 13"/>
          <p:cNvCxnSpPr>
            <a:endCxn id="25" idx="1"/>
          </p:cNvCxnSpPr>
          <p:nvPr/>
        </p:nvCxnSpPr>
        <p:spPr>
          <a:xfrm>
            <a:off x="1676400" y="5877402"/>
            <a:ext cx="1929539" cy="9525"/>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2000" y="1752600"/>
            <a:ext cx="1752600" cy="584775"/>
          </a:xfrm>
          <a:prstGeom prst="rect">
            <a:avLst/>
          </a:prstGeom>
          <a:noFill/>
        </p:spPr>
        <p:txBody>
          <a:bodyPr wrap="square" rtlCol="0">
            <a:spAutoFit/>
          </a:bodyPr>
          <a:lstStyle/>
          <a:p>
            <a:pPr algn="ctr"/>
            <a:r>
              <a:rPr lang="en-US" sz="3200" b="1" dirty="0">
                <a:latin typeface="Courier New" pitchFamily="49" charset="0"/>
                <a:cs typeface="Courier New" pitchFamily="49" charset="0"/>
              </a:rPr>
              <a:t>table</a:t>
            </a:r>
          </a:p>
        </p:txBody>
      </p:sp>
      <p:sp>
        <p:nvSpPr>
          <p:cNvPr id="20" name="TextBox 19"/>
          <p:cNvSpPr txBox="1"/>
          <p:nvPr/>
        </p:nvSpPr>
        <p:spPr>
          <a:xfrm>
            <a:off x="7391400" y="3330995"/>
            <a:ext cx="2743200" cy="2062103"/>
          </a:xfrm>
          <a:prstGeom prst="rect">
            <a:avLst/>
          </a:prstGeom>
          <a:noFill/>
        </p:spPr>
        <p:txBody>
          <a:bodyPr wrap="square" rtlCol="0">
            <a:spAutoFit/>
          </a:bodyPr>
          <a:lstStyle/>
          <a:p>
            <a:r>
              <a:rPr lang="en-US" sz="3200" dirty="0"/>
              <a:t>Chunks of data that could be anywhere in memory</a:t>
            </a:r>
          </a:p>
        </p:txBody>
      </p:sp>
      <p:graphicFrame>
        <p:nvGraphicFramePr>
          <p:cNvPr id="25" name="Table 24"/>
          <p:cNvGraphicFramePr>
            <a:graphicFrameLocks noGrp="1"/>
          </p:cNvGraphicFramePr>
          <p:nvPr/>
        </p:nvGraphicFramePr>
        <p:xfrm>
          <a:off x="3605939" y="5582347"/>
          <a:ext cx="3146325" cy="609160"/>
        </p:xfrm>
        <a:graphic>
          <a:graphicData uri="http://schemas.openxmlformats.org/drawingml/2006/table">
            <a:tbl>
              <a:tblPr bandCol="1">
                <a:tableStyleId>{F5AB1C69-6EDB-4FF4-983F-18BD219EF322}</a:tableStyleId>
              </a:tblPr>
              <a:tblGrid>
                <a:gridCol w="629265">
                  <a:extLst>
                    <a:ext uri="{9D8B030D-6E8A-4147-A177-3AD203B41FA5}">
                      <a16:colId xmlns:a16="http://schemas.microsoft.com/office/drawing/2014/main" val="346189336"/>
                    </a:ext>
                  </a:extLst>
                </a:gridCol>
                <a:gridCol w="629265">
                  <a:extLst>
                    <a:ext uri="{9D8B030D-6E8A-4147-A177-3AD203B41FA5}">
                      <a16:colId xmlns:a16="http://schemas.microsoft.com/office/drawing/2014/main" val="1179528182"/>
                    </a:ext>
                  </a:extLst>
                </a:gridCol>
                <a:gridCol w="629265">
                  <a:extLst>
                    <a:ext uri="{9D8B030D-6E8A-4147-A177-3AD203B41FA5}">
                      <a16:colId xmlns:a16="http://schemas.microsoft.com/office/drawing/2014/main" val="2693762051"/>
                    </a:ext>
                  </a:extLst>
                </a:gridCol>
                <a:gridCol w="629265">
                  <a:extLst>
                    <a:ext uri="{9D8B030D-6E8A-4147-A177-3AD203B41FA5}">
                      <a16:colId xmlns:a16="http://schemas.microsoft.com/office/drawing/2014/main" val="788080723"/>
                    </a:ext>
                  </a:extLst>
                </a:gridCol>
                <a:gridCol w="629265">
                  <a:extLst>
                    <a:ext uri="{9D8B030D-6E8A-4147-A177-3AD203B41FA5}">
                      <a16:colId xmlns:a16="http://schemas.microsoft.com/office/drawing/2014/main" val="2431242877"/>
                    </a:ext>
                  </a:extLst>
                </a:gridCol>
              </a:tblGrid>
              <a:tr h="609160">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4143503475"/>
                  </a:ext>
                </a:extLst>
              </a:tr>
            </a:tbl>
          </a:graphicData>
        </a:graphic>
      </p:graphicFrame>
      <p:cxnSp>
        <p:nvCxnSpPr>
          <p:cNvPr id="27" name="Straight Arrow Connector 26"/>
          <p:cNvCxnSpPr>
            <a:endCxn id="28" idx="1"/>
          </p:cNvCxnSpPr>
          <p:nvPr/>
        </p:nvCxnSpPr>
        <p:spPr>
          <a:xfrm>
            <a:off x="1676400" y="5106097"/>
            <a:ext cx="1929539" cy="9525"/>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graphicFrame>
        <p:nvGraphicFramePr>
          <p:cNvPr id="28" name="Table 27"/>
          <p:cNvGraphicFramePr>
            <a:graphicFrameLocks noGrp="1"/>
          </p:cNvGraphicFramePr>
          <p:nvPr/>
        </p:nvGraphicFramePr>
        <p:xfrm>
          <a:off x="3605939" y="4811042"/>
          <a:ext cx="3146325" cy="609160"/>
        </p:xfrm>
        <a:graphic>
          <a:graphicData uri="http://schemas.openxmlformats.org/drawingml/2006/table">
            <a:tbl>
              <a:tblPr bandCol="1">
                <a:tableStyleId>{F5AB1C69-6EDB-4FF4-983F-18BD219EF322}</a:tableStyleId>
              </a:tblPr>
              <a:tblGrid>
                <a:gridCol w="629265">
                  <a:extLst>
                    <a:ext uri="{9D8B030D-6E8A-4147-A177-3AD203B41FA5}">
                      <a16:colId xmlns:a16="http://schemas.microsoft.com/office/drawing/2014/main" val="346189336"/>
                    </a:ext>
                  </a:extLst>
                </a:gridCol>
                <a:gridCol w="629265">
                  <a:extLst>
                    <a:ext uri="{9D8B030D-6E8A-4147-A177-3AD203B41FA5}">
                      <a16:colId xmlns:a16="http://schemas.microsoft.com/office/drawing/2014/main" val="1179528182"/>
                    </a:ext>
                  </a:extLst>
                </a:gridCol>
                <a:gridCol w="629265">
                  <a:extLst>
                    <a:ext uri="{9D8B030D-6E8A-4147-A177-3AD203B41FA5}">
                      <a16:colId xmlns:a16="http://schemas.microsoft.com/office/drawing/2014/main" val="2693762051"/>
                    </a:ext>
                  </a:extLst>
                </a:gridCol>
                <a:gridCol w="629265">
                  <a:extLst>
                    <a:ext uri="{9D8B030D-6E8A-4147-A177-3AD203B41FA5}">
                      <a16:colId xmlns:a16="http://schemas.microsoft.com/office/drawing/2014/main" val="788080723"/>
                    </a:ext>
                  </a:extLst>
                </a:gridCol>
                <a:gridCol w="629265">
                  <a:extLst>
                    <a:ext uri="{9D8B030D-6E8A-4147-A177-3AD203B41FA5}">
                      <a16:colId xmlns:a16="http://schemas.microsoft.com/office/drawing/2014/main" val="2431242877"/>
                    </a:ext>
                  </a:extLst>
                </a:gridCol>
              </a:tblGrid>
              <a:tr h="609160">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4143503475"/>
                  </a:ext>
                </a:extLst>
              </a:tr>
            </a:tbl>
          </a:graphicData>
        </a:graphic>
      </p:graphicFrame>
      <p:cxnSp>
        <p:nvCxnSpPr>
          <p:cNvPr id="29" name="Straight Arrow Connector 28"/>
          <p:cNvCxnSpPr>
            <a:endCxn id="30" idx="1"/>
          </p:cNvCxnSpPr>
          <p:nvPr/>
        </p:nvCxnSpPr>
        <p:spPr>
          <a:xfrm>
            <a:off x="1673817" y="4352522"/>
            <a:ext cx="1929539" cy="9525"/>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graphicFrame>
        <p:nvGraphicFramePr>
          <p:cNvPr id="30" name="Table 29"/>
          <p:cNvGraphicFramePr>
            <a:graphicFrameLocks noGrp="1"/>
          </p:cNvGraphicFramePr>
          <p:nvPr/>
        </p:nvGraphicFramePr>
        <p:xfrm>
          <a:off x="3603356" y="4057467"/>
          <a:ext cx="3146325" cy="609160"/>
        </p:xfrm>
        <a:graphic>
          <a:graphicData uri="http://schemas.openxmlformats.org/drawingml/2006/table">
            <a:tbl>
              <a:tblPr bandCol="1">
                <a:tableStyleId>{F5AB1C69-6EDB-4FF4-983F-18BD219EF322}</a:tableStyleId>
              </a:tblPr>
              <a:tblGrid>
                <a:gridCol w="629265">
                  <a:extLst>
                    <a:ext uri="{9D8B030D-6E8A-4147-A177-3AD203B41FA5}">
                      <a16:colId xmlns:a16="http://schemas.microsoft.com/office/drawing/2014/main" val="346189336"/>
                    </a:ext>
                  </a:extLst>
                </a:gridCol>
                <a:gridCol w="629265">
                  <a:extLst>
                    <a:ext uri="{9D8B030D-6E8A-4147-A177-3AD203B41FA5}">
                      <a16:colId xmlns:a16="http://schemas.microsoft.com/office/drawing/2014/main" val="1179528182"/>
                    </a:ext>
                  </a:extLst>
                </a:gridCol>
                <a:gridCol w="629265">
                  <a:extLst>
                    <a:ext uri="{9D8B030D-6E8A-4147-A177-3AD203B41FA5}">
                      <a16:colId xmlns:a16="http://schemas.microsoft.com/office/drawing/2014/main" val="2693762051"/>
                    </a:ext>
                  </a:extLst>
                </a:gridCol>
                <a:gridCol w="629265">
                  <a:extLst>
                    <a:ext uri="{9D8B030D-6E8A-4147-A177-3AD203B41FA5}">
                      <a16:colId xmlns:a16="http://schemas.microsoft.com/office/drawing/2014/main" val="788080723"/>
                    </a:ext>
                  </a:extLst>
                </a:gridCol>
                <a:gridCol w="629265">
                  <a:extLst>
                    <a:ext uri="{9D8B030D-6E8A-4147-A177-3AD203B41FA5}">
                      <a16:colId xmlns:a16="http://schemas.microsoft.com/office/drawing/2014/main" val="2431242877"/>
                    </a:ext>
                  </a:extLst>
                </a:gridCol>
              </a:tblGrid>
              <a:tr h="609160">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4143503475"/>
                  </a:ext>
                </a:extLst>
              </a:tr>
            </a:tbl>
          </a:graphicData>
        </a:graphic>
      </p:graphicFrame>
      <p:cxnSp>
        <p:nvCxnSpPr>
          <p:cNvPr id="31" name="Straight Arrow Connector 30"/>
          <p:cNvCxnSpPr>
            <a:endCxn id="32" idx="1"/>
          </p:cNvCxnSpPr>
          <p:nvPr/>
        </p:nvCxnSpPr>
        <p:spPr>
          <a:xfrm>
            <a:off x="1673817" y="3562387"/>
            <a:ext cx="1929539" cy="9525"/>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graphicFrame>
        <p:nvGraphicFramePr>
          <p:cNvPr id="32" name="Table 31"/>
          <p:cNvGraphicFramePr>
            <a:graphicFrameLocks noGrp="1"/>
          </p:cNvGraphicFramePr>
          <p:nvPr/>
        </p:nvGraphicFramePr>
        <p:xfrm>
          <a:off x="3603356" y="3267332"/>
          <a:ext cx="3146325" cy="609160"/>
        </p:xfrm>
        <a:graphic>
          <a:graphicData uri="http://schemas.openxmlformats.org/drawingml/2006/table">
            <a:tbl>
              <a:tblPr bandCol="1">
                <a:tableStyleId>{F5AB1C69-6EDB-4FF4-983F-18BD219EF322}</a:tableStyleId>
              </a:tblPr>
              <a:tblGrid>
                <a:gridCol w="629265">
                  <a:extLst>
                    <a:ext uri="{9D8B030D-6E8A-4147-A177-3AD203B41FA5}">
                      <a16:colId xmlns:a16="http://schemas.microsoft.com/office/drawing/2014/main" val="346189336"/>
                    </a:ext>
                  </a:extLst>
                </a:gridCol>
                <a:gridCol w="629265">
                  <a:extLst>
                    <a:ext uri="{9D8B030D-6E8A-4147-A177-3AD203B41FA5}">
                      <a16:colId xmlns:a16="http://schemas.microsoft.com/office/drawing/2014/main" val="1179528182"/>
                    </a:ext>
                  </a:extLst>
                </a:gridCol>
                <a:gridCol w="629265">
                  <a:extLst>
                    <a:ext uri="{9D8B030D-6E8A-4147-A177-3AD203B41FA5}">
                      <a16:colId xmlns:a16="http://schemas.microsoft.com/office/drawing/2014/main" val="2693762051"/>
                    </a:ext>
                  </a:extLst>
                </a:gridCol>
                <a:gridCol w="629265">
                  <a:extLst>
                    <a:ext uri="{9D8B030D-6E8A-4147-A177-3AD203B41FA5}">
                      <a16:colId xmlns:a16="http://schemas.microsoft.com/office/drawing/2014/main" val="788080723"/>
                    </a:ext>
                  </a:extLst>
                </a:gridCol>
                <a:gridCol w="629265">
                  <a:extLst>
                    <a:ext uri="{9D8B030D-6E8A-4147-A177-3AD203B41FA5}">
                      <a16:colId xmlns:a16="http://schemas.microsoft.com/office/drawing/2014/main" val="2431242877"/>
                    </a:ext>
                  </a:extLst>
                </a:gridCol>
              </a:tblGrid>
              <a:tr h="609160">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4143503475"/>
                  </a:ext>
                </a:extLst>
              </a:tr>
            </a:tbl>
          </a:graphicData>
        </a:graphic>
      </p:graphicFrame>
      <p:cxnSp>
        <p:nvCxnSpPr>
          <p:cNvPr id="33" name="Straight Arrow Connector 32"/>
          <p:cNvCxnSpPr>
            <a:endCxn id="34" idx="1"/>
          </p:cNvCxnSpPr>
          <p:nvPr/>
        </p:nvCxnSpPr>
        <p:spPr>
          <a:xfrm>
            <a:off x="1673817" y="2797591"/>
            <a:ext cx="1929539" cy="9525"/>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graphicFrame>
        <p:nvGraphicFramePr>
          <p:cNvPr id="34" name="Table 33"/>
          <p:cNvGraphicFramePr>
            <a:graphicFrameLocks noGrp="1"/>
          </p:cNvGraphicFramePr>
          <p:nvPr/>
        </p:nvGraphicFramePr>
        <p:xfrm>
          <a:off x="3603356" y="2502536"/>
          <a:ext cx="3146325" cy="609160"/>
        </p:xfrm>
        <a:graphic>
          <a:graphicData uri="http://schemas.openxmlformats.org/drawingml/2006/table">
            <a:tbl>
              <a:tblPr bandCol="1">
                <a:tableStyleId>{F5AB1C69-6EDB-4FF4-983F-18BD219EF322}</a:tableStyleId>
              </a:tblPr>
              <a:tblGrid>
                <a:gridCol w="629265">
                  <a:extLst>
                    <a:ext uri="{9D8B030D-6E8A-4147-A177-3AD203B41FA5}">
                      <a16:colId xmlns:a16="http://schemas.microsoft.com/office/drawing/2014/main" val="346189336"/>
                    </a:ext>
                  </a:extLst>
                </a:gridCol>
                <a:gridCol w="629265">
                  <a:extLst>
                    <a:ext uri="{9D8B030D-6E8A-4147-A177-3AD203B41FA5}">
                      <a16:colId xmlns:a16="http://schemas.microsoft.com/office/drawing/2014/main" val="1179528182"/>
                    </a:ext>
                  </a:extLst>
                </a:gridCol>
                <a:gridCol w="629265">
                  <a:extLst>
                    <a:ext uri="{9D8B030D-6E8A-4147-A177-3AD203B41FA5}">
                      <a16:colId xmlns:a16="http://schemas.microsoft.com/office/drawing/2014/main" val="2693762051"/>
                    </a:ext>
                  </a:extLst>
                </a:gridCol>
                <a:gridCol w="629265">
                  <a:extLst>
                    <a:ext uri="{9D8B030D-6E8A-4147-A177-3AD203B41FA5}">
                      <a16:colId xmlns:a16="http://schemas.microsoft.com/office/drawing/2014/main" val="788080723"/>
                    </a:ext>
                  </a:extLst>
                </a:gridCol>
                <a:gridCol w="629265">
                  <a:extLst>
                    <a:ext uri="{9D8B030D-6E8A-4147-A177-3AD203B41FA5}">
                      <a16:colId xmlns:a16="http://schemas.microsoft.com/office/drawing/2014/main" val="2431242877"/>
                    </a:ext>
                  </a:extLst>
                </a:gridCol>
              </a:tblGrid>
              <a:tr h="609160">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4143503475"/>
                  </a:ext>
                </a:extLst>
              </a:tr>
            </a:tbl>
          </a:graphicData>
        </a:graphic>
      </p:graphicFrame>
    </p:spTree>
    <p:extLst>
      <p:ext uri="{BB962C8B-B14F-4D97-AF65-F5344CB8AC3E}">
        <p14:creationId xmlns:p14="http://schemas.microsoft.com/office/powerpoint/2010/main" val="368450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Freeing the Ragged Approach</a:t>
            </a:r>
          </a:p>
        </p:txBody>
      </p:sp>
      <p:sp>
        <p:nvSpPr>
          <p:cNvPr id="3" name="Content Placeholder 2"/>
          <p:cNvSpPr>
            <a:spLocks noGrp="1"/>
          </p:cNvSpPr>
          <p:nvPr>
            <p:ph idx="1"/>
          </p:nvPr>
        </p:nvSpPr>
        <p:spPr/>
        <p:txBody>
          <a:bodyPr/>
          <a:lstStyle/>
          <a:p>
            <a:r>
              <a:rPr lang="en-US" dirty="0"/>
              <a:t>To free a 2D array allocated with the Ragged Approach</a:t>
            </a:r>
          </a:p>
          <a:p>
            <a:pPr lvl="1"/>
            <a:r>
              <a:rPr lang="en-US" dirty="0"/>
              <a:t>Free each row separately</a:t>
            </a:r>
          </a:p>
          <a:p>
            <a:pPr lvl="1"/>
            <a:r>
              <a:rPr lang="en-US" dirty="0"/>
              <a:t>Finally, free the array of rows</a:t>
            </a:r>
          </a:p>
        </p:txBody>
      </p:sp>
      <p:sp>
        <p:nvSpPr>
          <p:cNvPr id="4" name="Content Placeholder 2"/>
          <p:cNvSpPr txBox="1">
            <a:spLocks/>
          </p:cNvSpPr>
          <p:nvPr/>
        </p:nvSpPr>
        <p:spPr>
          <a:xfrm>
            <a:off x="609600" y="3657600"/>
            <a:ext cx="10972800" cy="1981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for </a:t>
            </a:r>
            <a:r>
              <a:rPr lang="en-US" sz="2700" b="1" dirty="0">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 = 0; </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 &lt; rows; ++</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free (table[</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a:t>
            </a:r>
          </a:p>
          <a:p>
            <a:pPr marL="438912" indent="-320040">
              <a:buClr>
                <a:schemeClr val="accent1"/>
              </a:buClr>
              <a:buSzPct val="80000"/>
              <a:defRPr/>
            </a:pPr>
            <a:endParaRPr lang="en-US" sz="2700" b="1" dirty="0">
              <a:solidFill>
                <a:srgbClr val="0070C0"/>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free (table);</a:t>
            </a:r>
            <a:endParaRPr lang="en-US" sz="2700" b="1" dirty="0">
              <a:latin typeface="Courier New" pitchFamily="49" charset="0"/>
              <a:cs typeface="Courier New" pitchFamily="49" charset="0"/>
            </a:endParaRPr>
          </a:p>
        </p:txBody>
      </p:sp>
    </p:spTree>
    <p:extLst>
      <p:ext uri="{BB962C8B-B14F-4D97-AF65-F5344CB8AC3E}">
        <p14:creationId xmlns:p14="http://schemas.microsoft.com/office/powerpoint/2010/main" val="182154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Contiguous Approach</a:t>
            </a:r>
          </a:p>
        </p:txBody>
      </p:sp>
      <p:sp>
        <p:nvSpPr>
          <p:cNvPr id="3" name="Content Placeholder 2"/>
          <p:cNvSpPr>
            <a:spLocks noGrp="1"/>
          </p:cNvSpPr>
          <p:nvPr>
            <p:ph idx="1"/>
          </p:nvPr>
        </p:nvSpPr>
        <p:spPr>
          <a:xfrm>
            <a:off x="609600" y="1775192"/>
            <a:ext cx="10972800" cy="4320809"/>
          </a:xfrm>
        </p:spPr>
        <p:txBody>
          <a:bodyPr>
            <a:normAutofit lnSpcReduction="10000"/>
          </a:bodyPr>
          <a:lstStyle/>
          <a:p>
            <a:r>
              <a:rPr lang="en-US" dirty="0"/>
              <a:t>Alternatively, you can allocate the memory for all rows at once</a:t>
            </a:r>
          </a:p>
          <a:p>
            <a:r>
              <a:rPr lang="en-US" dirty="0"/>
              <a:t>Then you make each row point to the right place</a:t>
            </a:r>
          </a:p>
          <a:p>
            <a:endParaRPr lang="en-US" dirty="0"/>
          </a:p>
          <a:p>
            <a:endParaRPr lang="en-US" dirty="0"/>
          </a:p>
          <a:p>
            <a:endParaRPr lang="en-US" dirty="0"/>
          </a:p>
          <a:p>
            <a:endParaRPr lang="en-US" dirty="0"/>
          </a:p>
          <a:p>
            <a:endParaRPr lang="en-US" dirty="0"/>
          </a:p>
          <a:p>
            <a:r>
              <a:rPr lang="en-US" dirty="0"/>
              <a:t>When finished, you can still access </a:t>
            </a:r>
            <a:r>
              <a:rPr lang="en-US" b="1" dirty="0">
                <a:latin typeface="Courier New" pitchFamily="49" charset="0"/>
                <a:cs typeface="Courier New" pitchFamily="49" charset="0"/>
              </a:rPr>
              <a:t>table</a:t>
            </a:r>
            <a:r>
              <a:rPr lang="en-US" dirty="0"/>
              <a:t> like any 2D array</a:t>
            </a:r>
          </a:p>
          <a:p>
            <a:endParaRPr lang="en-US" dirty="0"/>
          </a:p>
          <a:p>
            <a:endParaRPr lang="en-US" dirty="0"/>
          </a:p>
          <a:p>
            <a:pPr marL="118872" indent="0">
              <a:buNone/>
            </a:pPr>
            <a:endParaRPr lang="en-US" dirty="0"/>
          </a:p>
        </p:txBody>
      </p:sp>
      <p:sp>
        <p:nvSpPr>
          <p:cNvPr id="4" name="Content Placeholder 2"/>
          <p:cNvSpPr txBox="1">
            <a:spLocks/>
          </p:cNvSpPr>
          <p:nvPr/>
        </p:nvSpPr>
        <p:spPr>
          <a:xfrm>
            <a:off x="609600" y="3352800"/>
            <a:ext cx="10972800" cy="1828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 table = (</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**)malloc (</a:t>
            </a:r>
            <a:r>
              <a:rPr lang="en-US" sz="2700" b="1" dirty="0" err="1">
                <a:solidFill>
                  <a:srgbClr val="0070C0"/>
                </a:solidFill>
                <a:latin typeface="Courier New" pitchFamily="49" charset="0"/>
                <a:cs typeface="Courier New" pitchFamily="49" charset="0"/>
              </a:rPr>
              <a:t>sizeof</a:t>
            </a:r>
            <a:r>
              <a:rPr lang="en-US" sz="2700" b="1" dirty="0">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*)*rows);</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 data = (</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*)malloc (</a:t>
            </a:r>
            <a:r>
              <a:rPr lang="en-US" sz="2700" b="1" dirty="0" err="1">
                <a:solidFill>
                  <a:srgbClr val="0070C0"/>
                </a:solidFill>
                <a:latin typeface="Courier New" pitchFamily="49" charset="0"/>
                <a:cs typeface="Courier New" pitchFamily="49" charset="0"/>
              </a:rPr>
              <a:t>sizeof</a:t>
            </a:r>
            <a:r>
              <a:rPr lang="en-US" sz="2700" b="1" dirty="0">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)*rows*columns);</a:t>
            </a: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for</a:t>
            </a:r>
            <a:r>
              <a:rPr lang="en-US" sz="2700" b="1" dirty="0">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 = 0; </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 &lt; rows; ++</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table[</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 = &amp;data[</a:t>
            </a:r>
            <a:r>
              <a:rPr lang="en-US" sz="2700" b="1" dirty="0" err="1">
                <a:latin typeface="Courier New" pitchFamily="49" charset="0"/>
                <a:cs typeface="Courier New" pitchFamily="49" charset="0"/>
              </a:rPr>
              <a:t>i</a:t>
            </a:r>
            <a:r>
              <a:rPr lang="en-US" sz="2700" b="1" dirty="0">
                <a:latin typeface="Courier New" pitchFamily="49" charset="0"/>
                <a:cs typeface="Courier New" pitchFamily="49" charset="0"/>
              </a:rPr>
              <a:t>*columns];</a:t>
            </a:r>
          </a:p>
          <a:p>
            <a:pPr marL="438912" indent="-320040">
              <a:buClr>
                <a:schemeClr val="accent1"/>
              </a:buClr>
              <a:buSzPct val="80000"/>
              <a:defRPr/>
            </a:pPr>
            <a:endParaRPr lang="en-US" sz="2700" b="1" dirty="0">
              <a:latin typeface="Courier New" pitchFamily="49" charset="0"/>
              <a:cs typeface="Courier New" pitchFamily="49" charset="0"/>
            </a:endParaRPr>
          </a:p>
        </p:txBody>
      </p:sp>
      <p:sp>
        <p:nvSpPr>
          <p:cNvPr id="5" name="Content Placeholder 2"/>
          <p:cNvSpPr txBox="1">
            <a:spLocks/>
          </p:cNvSpPr>
          <p:nvPr/>
        </p:nvSpPr>
        <p:spPr>
          <a:xfrm>
            <a:off x="609600" y="6096000"/>
            <a:ext cx="109728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a:solidFill>
                  <a:schemeClr val="tx1"/>
                </a:solidFill>
                <a:latin typeface="Courier New" pitchFamily="49" charset="0"/>
                <a:cs typeface="Courier New" pitchFamily="49" charset="0"/>
              </a:rPr>
              <a:t>table[3][7] = 14;</a:t>
            </a:r>
          </a:p>
        </p:txBody>
      </p:sp>
    </p:spTree>
    <p:extLst>
      <p:ext uri="{BB962C8B-B14F-4D97-AF65-F5344CB8AC3E}">
        <p14:creationId xmlns:p14="http://schemas.microsoft.com/office/powerpoint/2010/main" val="391094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981200" y="2711509"/>
          <a:ext cx="9677400" cy="498416"/>
        </p:xfrm>
        <a:graphic>
          <a:graphicData uri="http://schemas.openxmlformats.org/drawingml/2006/table">
            <a:tbl>
              <a:tblPr bandCol="1">
                <a:tableStyleId>{F5AB1C69-6EDB-4FF4-983F-18BD219EF322}</a:tableStyleId>
              </a:tblPr>
              <a:tblGrid>
                <a:gridCol w="387096">
                  <a:extLst>
                    <a:ext uri="{9D8B030D-6E8A-4147-A177-3AD203B41FA5}">
                      <a16:colId xmlns:a16="http://schemas.microsoft.com/office/drawing/2014/main" val="20000"/>
                    </a:ext>
                  </a:extLst>
                </a:gridCol>
                <a:gridCol w="387096">
                  <a:extLst>
                    <a:ext uri="{9D8B030D-6E8A-4147-A177-3AD203B41FA5}">
                      <a16:colId xmlns:a16="http://schemas.microsoft.com/office/drawing/2014/main" val="20001"/>
                    </a:ext>
                  </a:extLst>
                </a:gridCol>
                <a:gridCol w="387096">
                  <a:extLst>
                    <a:ext uri="{9D8B030D-6E8A-4147-A177-3AD203B41FA5}">
                      <a16:colId xmlns:a16="http://schemas.microsoft.com/office/drawing/2014/main" val="20002"/>
                    </a:ext>
                  </a:extLst>
                </a:gridCol>
                <a:gridCol w="387096">
                  <a:extLst>
                    <a:ext uri="{9D8B030D-6E8A-4147-A177-3AD203B41FA5}">
                      <a16:colId xmlns:a16="http://schemas.microsoft.com/office/drawing/2014/main" val="20003"/>
                    </a:ext>
                  </a:extLst>
                </a:gridCol>
                <a:gridCol w="387096">
                  <a:extLst>
                    <a:ext uri="{9D8B030D-6E8A-4147-A177-3AD203B41FA5}">
                      <a16:colId xmlns:a16="http://schemas.microsoft.com/office/drawing/2014/main" val="20004"/>
                    </a:ext>
                  </a:extLst>
                </a:gridCol>
                <a:gridCol w="387096">
                  <a:extLst>
                    <a:ext uri="{9D8B030D-6E8A-4147-A177-3AD203B41FA5}">
                      <a16:colId xmlns:a16="http://schemas.microsoft.com/office/drawing/2014/main" val="20005"/>
                    </a:ext>
                  </a:extLst>
                </a:gridCol>
                <a:gridCol w="387096">
                  <a:extLst>
                    <a:ext uri="{9D8B030D-6E8A-4147-A177-3AD203B41FA5}">
                      <a16:colId xmlns:a16="http://schemas.microsoft.com/office/drawing/2014/main" val="20006"/>
                    </a:ext>
                  </a:extLst>
                </a:gridCol>
                <a:gridCol w="387096">
                  <a:extLst>
                    <a:ext uri="{9D8B030D-6E8A-4147-A177-3AD203B41FA5}">
                      <a16:colId xmlns:a16="http://schemas.microsoft.com/office/drawing/2014/main" val="20007"/>
                    </a:ext>
                  </a:extLst>
                </a:gridCol>
                <a:gridCol w="387096">
                  <a:extLst>
                    <a:ext uri="{9D8B030D-6E8A-4147-A177-3AD203B41FA5}">
                      <a16:colId xmlns:a16="http://schemas.microsoft.com/office/drawing/2014/main" val="20008"/>
                    </a:ext>
                  </a:extLst>
                </a:gridCol>
                <a:gridCol w="387096">
                  <a:extLst>
                    <a:ext uri="{9D8B030D-6E8A-4147-A177-3AD203B41FA5}">
                      <a16:colId xmlns:a16="http://schemas.microsoft.com/office/drawing/2014/main" val="20009"/>
                    </a:ext>
                  </a:extLst>
                </a:gridCol>
                <a:gridCol w="387096">
                  <a:extLst>
                    <a:ext uri="{9D8B030D-6E8A-4147-A177-3AD203B41FA5}">
                      <a16:colId xmlns:a16="http://schemas.microsoft.com/office/drawing/2014/main" val="20010"/>
                    </a:ext>
                  </a:extLst>
                </a:gridCol>
                <a:gridCol w="387096">
                  <a:extLst>
                    <a:ext uri="{9D8B030D-6E8A-4147-A177-3AD203B41FA5}">
                      <a16:colId xmlns:a16="http://schemas.microsoft.com/office/drawing/2014/main" val="20011"/>
                    </a:ext>
                  </a:extLst>
                </a:gridCol>
                <a:gridCol w="387096">
                  <a:extLst>
                    <a:ext uri="{9D8B030D-6E8A-4147-A177-3AD203B41FA5}">
                      <a16:colId xmlns:a16="http://schemas.microsoft.com/office/drawing/2014/main" val="20012"/>
                    </a:ext>
                  </a:extLst>
                </a:gridCol>
                <a:gridCol w="387096">
                  <a:extLst>
                    <a:ext uri="{9D8B030D-6E8A-4147-A177-3AD203B41FA5}">
                      <a16:colId xmlns:a16="http://schemas.microsoft.com/office/drawing/2014/main" val="20013"/>
                    </a:ext>
                  </a:extLst>
                </a:gridCol>
                <a:gridCol w="387096">
                  <a:extLst>
                    <a:ext uri="{9D8B030D-6E8A-4147-A177-3AD203B41FA5}">
                      <a16:colId xmlns:a16="http://schemas.microsoft.com/office/drawing/2014/main" val="20014"/>
                    </a:ext>
                  </a:extLst>
                </a:gridCol>
                <a:gridCol w="387096">
                  <a:extLst>
                    <a:ext uri="{9D8B030D-6E8A-4147-A177-3AD203B41FA5}">
                      <a16:colId xmlns:a16="http://schemas.microsoft.com/office/drawing/2014/main" val="20015"/>
                    </a:ext>
                  </a:extLst>
                </a:gridCol>
                <a:gridCol w="387096">
                  <a:extLst>
                    <a:ext uri="{9D8B030D-6E8A-4147-A177-3AD203B41FA5}">
                      <a16:colId xmlns:a16="http://schemas.microsoft.com/office/drawing/2014/main" val="20016"/>
                    </a:ext>
                  </a:extLst>
                </a:gridCol>
                <a:gridCol w="387096">
                  <a:extLst>
                    <a:ext uri="{9D8B030D-6E8A-4147-A177-3AD203B41FA5}">
                      <a16:colId xmlns:a16="http://schemas.microsoft.com/office/drawing/2014/main" val="20017"/>
                    </a:ext>
                  </a:extLst>
                </a:gridCol>
                <a:gridCol w="387096">
                  <a:extLst>
                    <a:ext uri="{9D8B030D-6E8A-4147-A177-3AD203B41FA5}">
                      <a16:colId xmlns:a16="http://schemas.microsoft.com/office/drawing/2014/main" val="20018"/>
                    </a:ext>
                  </a:extLst>
                </a:gridCol>
                <a:gridCol w="387096">
                  <a:extLst>
                    <a:ext uri="{9D8B030D-6E8A-4147-A177-3AD203B41FA5}">
                      <a16:colId xmlns:a16="http://schemas.microsoft.com/office/drawing/2014/main" val="20019"/>
                    </a:ext>
                  </a:extLst>
                </a:gridCol>
                <a:gridCol w="387096">
                  <a:extLst>
                    <a:ext uri="{9D8B030D-6E8A-4147-A177-3AD203B41FA5}">
                      <a16:colId xmlns:a16="http://schemas.microsoft.com/office/drawing/2014/main" val="121609783"/>
                    </a:ext>
                  </a:extLst>
                </a:gridCol>
                <a:gridCol w="387096">
                  <a:extLst>
                    <a:ext uri="{9D8B030D-6E8A-4147-A177-3AD203B41FA5}">
                      <a16:colId xmlns:a16="http://schemas.microsoft.com/office/drawing/2014/main" val="1701400767"/>
                    </a:ext>
                  </a:extLst>
                </a:gridCol>
                <a:gridCol w="387096">
                  <a:extLst>
                    <a:ext uri="{9D8B030D-6E8A-4147-A177-3AD203B41FA5}">
                      <a16:colId xmlns:a16="http://schemas.microsoft.com/office/drawing/2014/main" val="1949316955"/>
                    </a:ext>
                  </a:extLst>
                </a:gridCol>
                <a:gridCol w="387096">
                  <a:extLst>
                    <a:ext uri="{9D8B030D-6E8A-4147-A177-3AD203B41FA5}">
                      <a16:colId xmlns:a16="http://schemas.microsoft.com/office/drawing/2014/main" val="1057385995"/>
                    </a:ext>
                  </a:extLst>
                </a:gridCol>
                <a:gridCol w="387096">
                  <a:extLst>
                    <a:ext uri="{9D8B030D-6E8A-4147-A177-3AD203B41FA5}">
                      <a16:colId xmlns:a16="http://schemas.microsoft.com/office/drawing/2014/main" val="718143347"/>
                    </a:ext>
                  </a:extLst>
                </a:gridCol>
              </a:tblGrid>
              <a:tr h="498416">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tc>
                  <a:txBody>
                    <a:bodyPr/>
                    <a:lstStyle/>
                    <a:p>
                      <a:endParaRPr lang="en-US" dirty="0"/>
                    </a:p>
                  </a:txBody>
                  <a:tcPr>
                    <a:lnL w="28575" cap="flat" cmpd="sng" algn="ctr">
                      <a:solidFill>
                        <a:schemeClr val="accent3">
                          <a:lumMod val="75000"/>
                        </a:schemeClr>
                      </a:solidFill>
                      <a:prstDash val="solid"/>
                      <a:round/>
                      <a:headEnd type="none" w="med" len="med"/>
                      <a:tailEnd type="none" w="med" len="med"/>
                    </a:lnL>
                    <a:lnR w="28575" cap="flat" cmpd="sng" algn="ctr">
                      <a:solidFill>
                        <a:schemeClr val="accent3">
                          <a:lumMod val="75000"/>
                        </a:schemeClr>
                      </a:solidFill>
                      <a:prstDash val="solid"/>
                      <a:round/>
                      <a:headEnd type="none" w="med" len="med"/>
                      <a:tailEnd type="none" w="med" len="med"/>
                    </a:lnR>
                    <a:lnT w="28575" cap="flat" cmpd="sng" algn="ctr">
                      <a:solidFill>
                        <a:schemeClr val="accent3">
                          <a:lumMod val="75000"/>
                        </a:schemeClr>
                      </a:solidFill>
                      <a:prstDash val="solid"/>
                      <a:round/>
                      <a:headEnd type="none" w="med" len="med"/>
                      <a:tailEnd type="none" w="med" len="med"/>
                    </a:lnT>
                    <a:lnB w="28575"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 name="Title 1"/>
          <p:cNvSpPr>
            <a:spLocks noGrp="1"/>
          </p:cNvSpPr>
          <p:nvPr>
            <p:ph type="title"/>
          </p:nvPr>
        </p:nvSpPr>
        <p:spPr/>
        <p:txBody>
          <a:bodyPr/>
          <a:lstStyle/>
          <a:p>
            <a:r>
              <a:rPr lang="en-US" dirty="0"/>
              <a:t>Contiguous Approach in memory</a:t>
            </a:r>
          </a:p>
        </p:txBody>
      </p:sp>
      <p:graphicFrame>
        <p:nvGraphicFramePr>
          <p:cNvPr id="4" name="Table 3"/>
          <p:cNvGraphicFramePr>
            <a:graphicFrameLocks noGrp="1"/>
          </p:cNvGraphicFramePr>
          <p:nvPr/>
        </p:nvGraphicFramePr>
        <p:xfrm>
          <a:off x="685800" y="3505201"/>
          <a:ext cx="762000" cy="2971800"/>
        </p:xfrm>
        <a:graphic>
          <a:graphicData uri="http://schemas.openxmlformats.org/drawingml/2006/table">
            <a:tbl>
              <a:tblPr bandRow="1">
                <a:tableStyleId>{93296810-A885-4BE3-A3E7-6D5BEEA58F35}</a:tableStyleId>
              </a:tblPr>
              <a:tblGrid>
                <a:gridCol w="762000">
                  <a:extLst>
                    <a:ext uri="{9D8B030D-6E8A-4147-A177-3AD203B41FA5}">
                      <a16:colId xmlns:a16="http://schemas.microsoft.com/office/drawing/2014/main" val="20000"/>
                    </a:ext>
                  </a:extLst>
                </a:gridCol>
              </a:tblGrid>
              <a:tr h="594360">
                <a:tc>
                  <a:txBody>
                    <a:bodyPr/>
                    <a:lstStyle/>
                    <a:p>
                      <a:endParaRPr lang="en-US" dirty="0"/>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94360">
                <a:tc>
                  <a:txBody>
                    <a:bodyPr/>
                    <a:lstStyle/>
                    <a:p>
                      <a:endParaRPr lang="en-US" dirty="0"/>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594360">
                <a:tc>
                  <a:txBody>
                    <a:bodyPr/>
                    <a:lstStyle/>
                    <a:p>
                      <a:endParaRPr lang="en-US" dirty="0"/>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94360">
                <a:tc>
                  <a:txBody>
                    <a:bodyPr/>
                    <a:lstStyle/>
                    <a:p>
                      <a:endParaRPr lang="en-US"/>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594360">
                <a:tc>
                  <a:txBody>
                    <a:bodyPr/>
                    <a:lstStyle/>
                    <a:p>
                      <a:endParaRPr lang="en-US" dirty="0"/>
                    </a:p>
                  </a:txBody>
                  <a:tcPr>
                    <a:lnL w="28575" cap="flat" cmpd="sng" algn="ctr">
                      <a:solidFill>
                        <a:schemeClr val="accent6">
                          <a:lumMod val="75000"/>
                        </a:schemeClr>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chemeClr val="accent6">
                          <a:lumMod val="75000"/>
                        </a:schemeClr>
                      </a:solidFill>
                      <a:prstDash val="solid"/>
                      <a:round/>
                      <a:headEnd type="none" w="med" len="med"/>
                      <a:tailEnd type="none" w="med" len="med"/>
                    </a:lnT>
                    <a:lnB w="28575"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cxnSp>
        <p:nvCxnSpPr>
          <p:cNvPr id="7" name="Straight Arrow Connector 6"/>
          <p:cNvCxnSpPr/>
          <p:nvPr/>
        </p:nvCxnSpPr>
        <p:spPr>
          <a:xfrm flipV="1">
            <a:off x="1066800" y="3209925"/>
            <a:ext cx="1066800" cy="604837"/>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066800" y="3209925"/>
            <a:ext cx="3048000" cy="1209675"/>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1066800" y="3234751"/>
            <a:ext cx="4953000" cy="1794449"/>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1066800" y="3234751"/>
            <a:ext cx="6858000" cy="2404049"/>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066800" y="3234751"/>
            <a:ext cx="8763000" cy="2953324"/>
          </a:xfrm>
          <a:prstGeom prst="straightConnector1">
            <a:avLst/>
          </a:prstGeom>
          <a:ln w="38100">
            <a:headEnd type="oval" w="lg" len="lg"/>
            <a:tailEnd type="triangle"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28600" y="2895600"/>
            <a:ext cx="1752600" cy="584775"/>
          </a:xfrm>
          <a:prstGeom prst="rect">
            <a:avLst/>
          </a:prstGeom>
          <a:noFill/>
        </p:spPr>
        <p:txBody>
          <a:bodyPr wrap="square" rtlCol="0">
            <a:spAutoFit/>
          </a:bodyPr>
          <a:lstStyle/>
          <a:p>
            <a:pPr algn="ctr"/>
            <a:r>
              <a:rPr lang="en-US" sz="3200" b="1" dirty="0">
                <a:latin typeface="Courier New" pitchFamily="49" charset="0"/>
                <a:cs typeface="Courier New" pitchFamily="49" charset="0"/>
              </a:rPr>
              <a:t>table</a:t>
            </a:r>
          </a:p>
        </p:txBody>
      </p:sp>
      <p:sp>
        <p:nvSpPr>
          <p:cNvPr id="20" name="TextBox 19"/>
          <p:cNvSpPr txBox="1"/>
          <p:nvPr/>
        </p:nvSpPr>
        <p:spPr>
          <a:xfrm>
            <a:off x="3352800" y="2063111"/>
            <a:ext cx="4419600" cy="461665"/>
          </a:xfrm>
          <a:prstGeom prst="rect">
            <a:avLst/>
          </a:prstGeom>
          <a:noFill/>
        </p:spPr>
        <p:txBody>
          <a:bodyPr wrap="square" rtlCol="0">
            <a:spAutoFit/>
          </a:bodyPr>
          <a:lstStyle/>
          <a:p>
            <a:pPr algn="ctr"/>
            <a:r>
              <a:rPr lang="en-US" sz="2400" dirty="0"/>
              <a:t>Contiguously allocated memory</a:t>
            </a:r>
          </a:p>
        </p:txBody>
      </p:sp>
    </p:spTree>
    <p:extLst>
      <p:ext uri="{BB962C8B-B14F-4D97-AF65-F5344CB8AC3E}">
        <p14:creationId xmlns:p14="http://schemas.microsoft.com/office/powerpoint/2010/main" val="440184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Freeing the Contiguous Approach</a:t>
            </a:r>
          </a:p>
        </p:txBody>
      </p:sp>
      <p:sp>
        <p:nvSpPr>
          <p:cNvPr id="3" name="Content Placeholder 2"/>
          <p:cNvSpPr>
            <a:spLocks noGrp="1"/>
          </p:cNvSpPr>
          <p:nvPr>
            <p:ph idx="1"/>
          </p:nvPr>
        </p:nvSpPr>
        <p:spPr/>
        <p:txBody>
          <a:bodyPr/>
          <a:lstStyle/>
          <a:p>
            <a:r>
              <a:rPr lang="en-US" dirty="0"/>
              <a:t>To free a 2D array allocated with the Contiguous Approach</a:t>
            </a:r>
          </a:p>
          <a:p>
            <a:pPr lvl="1"/>
            <a:r>
              <a:rPr lang="en-US" dirty="0"/>
              <a:t>Free the big block of memory</a:t>
            </a:r>
          </a:p>
          <a:p>
            <a:pPr lvl="1"/>
            <a:r>
              <a:rPr lang="en-US" dirty="0"/>
              <a:t>Free the array of rows</a:t>
            </a:r>
          </a:p>
          <a:p>
            <a:pPr lvl="1"/>
            <a:r>
              <a:rPr lang="en-US" dirty="0"/>
              <a:t>No loop needed</a:t>
            </a:r>
          </a:p>
        </p:txBody>
      </p:sp>
      <p:sp>
        <p:nvSpPr>
          <p:cNvPr id="4" name="Content Placeholder 2"/>
          <p:cNvSpPr txBox="1">
            <a:spLocks/>
          </p:cNvSpPr>
          <p:nvPr/>
        </p:nvSpPr>
        <p:spPr>
          <a:xfrm>
            <a:off x="609600" y="4114800"/>
            <a:ext cx="10972800" cy="1676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3200" b="1" dirty="0">
                <a:latin typeface="Courier New" pitchFamily="49" charset="0"/>
                <a:cs typeface="Courier New" pitchFamily="49" charset="0"/>
              </a:rPr>
              <a:t>free (table[0]);</a:t>
            </a:r>
            <a:endParaRPr lang="en-US" sz="3200" b="1" dirty="0">
              <a:solidFill>
                <a:srgbClr val="0070C0"/>
              </a:solidFill>
              <a:latin typeface="Courier New" pitchFamily="49" charset="0"/>
              <a:cs typeface="Courier New" pitchFamily="49" charset="0"/>
            </a:endParaRP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free (table);</a:t>
            </a:r>
            <a:endParaRPr lang="en-US" sz="3200" b="1" dirty="0">
              <a:latin typeface="Courier New" pitchFamily="49" charset="0"/>
              <a:cs typeface="Courier New" pitchFamily="49" charset="0"/>
            </a:endParaRPr>
          </a:p>
        </p:txBody>
      </p:sp>
    </p:spTree>
    <p:extLst>
      <p:ext uri="{BB962C8B-B14F-4D97-AF65-F5344CB8AC3E}">
        <p14:creationId xmlns:p14="http://schemas.microsoft.com/office/powerpoint/2010/main" val="21257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a:t>
            </a:r>
            <a:r>
              <a:rPr lang="en-US"/>
              <a:t>the approaches</a:t>
            </a:r>
          </a:p>
        </p:txBody>
      </p:sp>
      <p:sp>
        <p:nvSpPr>
          <p:cNvPr id="4" name="Text Placeholder 3"/>
          <p:cNvSpPr>
            <a:spLocks noGrp="1"/>
          </p:cNvSpPr>
          <p:nvPr>
            <p:ph type="body" idx="1"/>
          </p:nvPr>
        </p:nvSpPr>
        <p:spPr/>
        <p:txBody>
          <a:bodyPr/>
          <a:lstStyle/>
          <a:p>
            <a:r>
              <a:rPr lang="en-US" dirty="0"/>
              <a:t>Ragged</a:t>
            </a:r>
          </a:p>
        </p:txBody>
      </p:sp>
      <p:sp>
        <p:nvSpPr>
          <p:cNvPr id="5" name="Content Placeholder 4"/>
          <p:cNvSpPr>
            <a:spLocks noGrp="1"/>
          </p:cNvSpPr>
          <p:nvPr>
            <p:ph sz="half" idx="2"/>
          </p:nvPr>
        </p:nvSpPr>
        <p:spPr/>
        <p:txBody>
          <a:bodyPr>
            <a:normAutofit fontScale="92500" lnSpcReduction="10000"/>
          </a:bodyPr>
          <a:lstStyle/>
          <a:p>
            <a:r>
              <a:rPr lang="en-US" dirty="0"/>
              <a:t>Pros</a:t>
            </a:r>
          </a:p>
          <a:p>
            <a:pPr lvl="1"/>
            <a:r>
              <a:rPr lang="en-US" dirty="0"/>
              <a:t>Each row can be allocated and freed independently</a:t>
            </a:r>
          </a:p>
          <a:p>
            <a:pPr lvl="1"/>
            <a:r>
              <a:rPr lang="en-US" dirty="0"/>
              <a:t>Rows can be shuffled in order with only pointer changes</a:t>
            </a:r>
          </a:p>
          <a:p>
            <a:pPr lvl="1"/>
            <a:r>
              <a:rPr lang="en-US" dirty="0"/>
              <a:t>Rows can be different lengths</a:t>
            </a:r>
          </a:p>
          <a:p>
            <a:endParaRPr lang="en-US" dirty="0"/>
          </a:p>
          <a:p>
            <a:r>
              <a:rPr lang="en-US" dirty="0"/>
              <a:t>Cons</a:t>
            </a:r>
          </a:p>
          <a:p>
            <a:pPr lvl="1"/>
            <a:r>
              <a:rPr lang="en-US" dirty="0"/>
              <a:t>Fragmented memory</a:t>
            </a:r>
          </a:p>
          <a:p>
            <a:pPr lvl="1"/>
            <a:r>
              <a:rPr lang="en-US" dirty="0"/>
              <a:t>Less locality of reference</a:t>
            </a:r>
          </a:p>
          <a:p>
            <a:pPr lvl="1"/>
            <a:r>
              <a:rPr lang="en-US" dirty="0"/>
              <a:t>Requires a loop to free</a:t>
            </a:r>
          </a:p>
        </p:txBody>
      </p:sp>
      <p:sp>
        <p:nvSpPr>
          <p:cNvPr id="6" name="Text Placeholder 5"/>
          <p:cNvSpPr>
            <a:spLocks noGrp="1"/>
          </p:cNvSpPr>
          <p:nvPr>
            <p:ph type="body" sz="quarter" idx="3"/>
          </p:nvPr>
        </p:nvSpPr>
        <p:spPr/>
        <p:txBody>
          <a:bodyPr/>
          <a:lstStyle/>
          <a:p>
            <a:r>
              <a:rPr lang="en-US" dirty="0"/>
              <a:t>contiguous</a:t>
            </a:r>
          </a:p>
        </p:txBody>
      </p:sp>
      <p:sp>
        <p:nvSpPr>
          <p:cNvPr id="7" name="Content Placeholder 6"/>
          <p:cNvSpPr>
            <a:spLocks noGrp="1"/>
          </p:cNvSpPr>
          <p:nvPr>
            <p:ph sz="quarter" idx="4"/>
          </p:nvPr>
        </p:nvSpPr>
        <p:spPr/>
        <p:txBody>
          <a:bodyPr>
            <a:normAutofit fontScale="92500" lnSpcReduction="10000"/>
          </a:bodyPr>
          <a:lstStyle/>
          <a:p>
            <a:r>
              <a:rPr lang="en-US" dirty="0"/>
              <a:t>Pros</a:t>
            </a:r>
          </a:p>
          <a:p>
            <a:pPr lvl="1"/>
            <a:r>
              <a:rPr lang="en-US" dirty="0"/>
              <a:t>Better locality of reference</a:t>
            </a:r>
          </a:p>
          <a:p>
            <a:pPr lvl="1"/>
            <a:r>
              <a:rPr lang="en-US" dirty="0"/>
              <a:t>Can free the entire thing with two </a:t>
            </a:r>
            <a:r>
              <a:rPr lang="en-US" b="1" dirty="0">
                <a:latin typeface="Courier New" pitchFamily="49" charset="0"/>
                <a:cs typeface="Courier New" pitchFamily="49" charset="0"/>
              </a:rPr>
              <a:t>free()</a:t>
            </a:r>
            <a:r>
              <a:rPr lang="en-US" dirty="0"/>
              <a:t> calls</a:t>
            </a:r>
          </a:p>
          <a:p>
            <a:pPr lvl="1"/>
            <a:r>
              <a:rPr lang="en-US" dirty="0"/>
              <a:t>Shuffling rows with pointers is possible, but you also have to keep track of the beginning </a:t>
            </a:r>
          </a:p>
          <a:p>
            <a:endParaRPr lang="en-US" dirty="0"/>
          </a:p>
          <a:p>
            <a:r>
              <a:rPr lang="en-US" dirty="0"/>
              <a:t>Cons</a:t>
            </a:r>
          </a:p>
          <a:p>
            <a:pPr lvl="1"/>
            <a:r>
              <a:rPr lang="en-US" dirty="0"/>
              <a:t>Large allocations are more likely to fail (out of memory)</a:t>
            </a:r>
          </a:p>
          <a:p>
            <a:pPr lvl="1"/>
            <a:r>
              <a:rPr lang="en-US" dirty="0"/>
              <a:t>Can't free individual rows</a:t>
            </a:r>
          </a:p>
          <a:p>
            <a:pPr marL="457200" lvl="1" indent="0">
              <a:buNone/>
            </a:pPr>
            <a:r>
              <a:rPr lang="en-US" dirty="0"/>
              <a:t> </a:t>
            </a:r>
          </a:p>
          <a:p>
            <a:pPr lvl="1"/>
            <a:endParaRPr lang="en-US" dirty="0"/>
          </a:p>
        </p:txBody>
      </p:sp>
    </p:spTree>
    <p:extLst>
      <p:ext uri="{BB962C8B-B14F-4D97-AF65-F5344CB8AC3E}">
        <p14:creationId xmlns:p14="http://schemas.microsoft.com/office/powerpoint/2010/main" val="255714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
                                            <p:txEl>
                                              <p:pRg st="7" end="7"/>
                                            </p:txEl>
                                          </p:spTgt>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AF285-38EC-4650-A7B7-2E25981EBBFF}"/>
              </a:ext>
            </a:extLst>
          </p:cNvPr>
          <p:cNvSpPr>
            <a:spLocks noGrp="1"/>
          </p:cNvSpPr>
          <p:nvPr>
            <p:ph type="title"/>
          </p:nvPr>
        </p:nvSpPr>
        <p:spPr/>
        <p:txBody>
          <a:bodyPr/>
          <a:lstStyle/>
          <a:p>
            <a:r>
              <a:rPr lang="en-US"/>
              <a:t>Ticket Out the Door</a:t>
            </a:r>
            <a:endParaRPr lang="en-US" dirty="0"/>
          </a:p>
        </p:txBody>
      </p:sp>
      <p:sp>
        <p:nvSpPr>
          <p:cNvPr id="3" name="Text Placeholder 2">
            <a:extLst>
              <a:ext uri="{FF2B5EF4-FFF2-40B4-BE49-F238E27FC236}">
                <a16:creationId xmlns:a16="http://schemas.microsoft.com/office/drawing/2014/main" id="{23D3A054-1D17-4E09-9560-2622BED2512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8245166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2762128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a:t>Random </a:t>
            </a:r>
            <a:r>
              <a:rPr lang="en-US" dirty="0"/>
              <a:t>numbers</a:t>
            </a:r>
          </a:p>
          <a:p>
            <a:r>
              <a:rPr lang="en-US" dirty="0"/>
              <a:t>Memory allocation from the system's perspective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vert="horz" lIns="54864" tIns="91440" rIns="91440" bIns="45720" rtlCol="0" anchor="t">
            <a:normAutofit/>
          </a:bodyPr>
          <a:lstStyle/>
          <a:p>
            <a:pPr marL="438785"/>
            <a:r>
              <a:rPr lang="en-US" dirty="0"/>
              <a:t>Read LPI chapter 7</a:t>
            </a:r>
            <a:endParaRPr lang="en-US"/>
          </a:p>
          <a:p>
            <a:pPr marL="438785"/>
            <a:r>
              <a:rPr lang="en-US" dirty="0"/>
              <a:t>Finish Project 3</a:t>
            </a:r>
          </a:p>
          <a:p>
            <a:pPr marL="438785"/>
            <a:r>
              <a:rPr lang="en-US" dirty="0"/>
              <a:t>Start working on Project 4</a:t>
            </a:r>
          </a:p>
          <a:p>
            <a:pPr lvl="1"/>
            <a:r>
              <a:rPr lang="en-US" dirty="0"/>
              <a:t>It's tricky!</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3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9565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4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69893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4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79469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Quotes</a:t>
            </a:r>
            <a:endParaRPr lang="en-US" dirty="0"/>
          </a:p>
        </p:txBody>
      </p:sp>
      <p:sp>
        <p:nvSpPr>
          <p:cNvPr id="5" name="Content Placeholder 4"/>
          <p:cNvSpPr>
            <a:spLocks noGrp="1"/>
          </p:cNvSpPr>
          <p:nvPr>
            <p:ph idx="1"/>
          </p:nvPr>
        </p:nvSpPr>
        <p:spPr>
          <a:xfrm>
            <a:off x="609600" y="2209800"/>
            <a:ext cx="10972800" cy="3657600"/>
          </a:xfrm>
        </p:spPr>
        <p:style>
          <a:lnRef idx="1">
            <a:schemeClr val="dk1"/>
          </a:lnRef>
          <a:fillRef idx="2">
            <a:schemeClr val="dk1"/>
          </a:fillRef>
          <a:effectRef idx="1">
            <a:schemeClr val="dk1"/>
          </a:effectRef>
          <a:fontRef idx="minor">
            <a:schemeClr val="dk1"/>
          </a:fontRef>
        </p:style>
        <p:txBody>
          <a:bodyPr>
            <a:normAutofit/>
          </a:bodyPr>
          <a:lstStyle/>
          <a:p>
            <a:pPr marL="118872" indent="0">
              <a:buNone/>
            </a:pPr>
            <a:endParaRPr lang="en-US" sz="3600" i="1" dirty="0"/>
          </a:p>
          <a:p>
            <a:pPr marL="118872" indent="0">
              <a:buNone/>
            </a:pPr>
            <a:r>
              <a:rPr lang="en-US" sz="3600" i="1" dirty="0"/>
              <a:t>Beware of bugs in the above code; I have only proved it correct, not tried it.</a:t>
            </a:r>
          </a:p>
          <a:p>
            <a:pPr marL="118872" indent="0">
              <a:buNone/>
            </a:pPr>
            <a:endParaRPr lang="en-US" sz="3600" i="1" dirty="0"/>
          </a:p>
          <a:p>
            <a:pPr marL="118872" indent="0">
              <a:buNone/>
            </a:pPr>
            <a:r>
              <a:rPr lang="en-US" sz="3600" i="1" dirty="0"/>
              <a:t>	</a:t>
            </a:r>
            <a:r>
              <a:rPr lang="en-US" sz="3600" dirty="0"/>
              <a:t>Donald E. Knuth</a:t>
            </a:r>
          </a:p>
        </p:txBody>
      </p:sp>
    </p:spTree>
    <p:extLst>
      <p:ext uri="{BB962C8B-B14F-4D97-AF65-F5344CB8AC3E}">
        <p14:creationId xmlns:p14="http://schemas.microsoft.com/office/powerpoint/2010/main" val="236922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Dynamic Memory Allocation</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591978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malloc</a:t>
            </a:r>
            <a:r>
              <a:rPr lang="en-US" dirty="0">
                <a:latin typeface="Courier New" pitchFamily="49" charset="0"/>
                <a:cs typeface="Courier New" pitchFamily="49" charset="0"/>
              </a:rPr>
              <a:t>()</a:t>
            </a:r>
          </a:p>
        </p:txBody>
      </p:sp>
      <p:sp>
        <p:nvSpPr>
          <p:cNvPr id="3" name="Content Placeholder 2"/>
          <p:cNvSpPr>
            <a:spLocks noGrp="1"/>
          </p:cNvSpPr>
          <p:nvPr>
            <p:ph idx="1"/>
          </p:nvPr>
        </p:nvSpPr>
        <p:spPr>
          <a:xfrm>
            <a:off x="609600" y="1775192"/>
            <a:ext cx="10972800" cy="3939809"/>
          </a:xfrm>
        </p:spPr>
        <p:txBody>
          <a:bodyPr>
            <a:normAutofit fontScale="92500" lnSpcReduction="20000"/>
          </a:bodyPr>
          <a:lstStyle/>
          <a:p>
            <a:r>
              <a:rPr lang="en-US" dirty="0"/>
              <a:t>Memory can be allocated dynamically using a function called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p>
          <a:p>
            <a:pPr lvl="1"/>
            <a:r>
              <a:rPr lang="en-US" dirty="0"/>
              <a:t>Similar to using </a:t>
            </a:r>
            <a:r>
              <a:rPr lang="en-US" b="1" dirty="0">
                <a:latin typeface="Courier New" pitchFamily="49" charset="0"/>
                <a:cs typeface="Courier New" pitchFamily="49" charset="0"/>
              </a:rPr>
              <a:t>new</a:t>
            </a:r>
            <a:r>
              <a:rPr lang="en-US" dirty="0"/>
              <a:t> in Java or C++</a:t>
            </a:r>
          </a:p>
          <a:p>
            <a:pPr lvl="1"/>
            <a:r>
              <a:rPr lang="en-US" b="1" dirty="0">
                <a:latin typeface="Courier New" pitchFamily="49" charset="0"/>
                <a:cs typeface="Courier New" pitchFamily="49" charset="0"/>
              </a:rPr>
              <a:t>#include &lt;</a:t>
            </a:r>
            <a:r>
              <a:rPr lang="en-US" b="1" dirty="0" err="1">
                <a:latin typeface="Courier New" pitchFamily="49" charset="0"/>
                <a:cs typeface="Courier New" pitchFamily="49" charset="0"/>
              </a:rPr>
              <a:t>stdlib.h</a:t>
            </a:r>
            <a:r>
              <a:rPr lang="en-US" b="1" dirty="0">
                <a:latin typeface="Courier New" pitchFamily="49" charset="0"/>
                <a:cs typeface="Courier New" pitchFamily="49" charset="0"/>
              </a:rPr>
              <a:t>&gt;</a:t>
            </a:r>
            <a:r>
              <a:rPr lang="en-US" dirty="0"/>
              <a:t> to use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p>
          <a:p>
            <a:r>
              <a:rPr lang="en-US" dirty="0"/>
              <a:t>Dynamically allocated memory is on the heap</a:t>
            </a:r>
          </a:p>
          <a:p>
            <a:pPr lvl="1"/>
            <a:r>
              <a:rPr lang="en-US" dirty="0"/>
              <a:t>It doesn't disappear when a function returns</a:t>
            </a:r>
          </a:p>
          <a:p>
            <a:r>
              <a:rPr lang="en-US" dirty="0"/>
              <a:t>To allocate memory, call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r>
              <a:rPr lang="en-US" dirty="0"/>
              <a:t> with the number of bytes you want</a:t>
            </a:r>
          </a:p>
          <a:p>
            <a:r>
              <a:rPr lang="en-US" dirty="0"/>
              <a:t>It returns a pointer to that memory, which you cast to the appropriate type</a:t>
            </a:r>
          </a:p>
        </p:txBody>
      </p:sp>
      <p:sp>
        <p:nvSpPr>
          <p:cNvPr id="4" name="Content Placeholder 2"/>
          <p:cNvSpPr txBox="1">
            <a:spLocks/>
          </p:cNvSpPr>
          <p:nvPr/>
        </p:nvSpPr>
        <p:spPr>
          <a:xfrm>
            <a:off x="609600" y="57150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data = (</a:t>
            </a: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r>
              <a:rPr lang="en-US" sz="2700" b="1" dirty="0" err="1">
                <a:solidFill>
                  <a:schemeClr val="tx1"/>
                </a:solidFill>
                <a:latin typeface="Courier New" pitchFamily="49" charset="0"/>
                <a:cs typeface="Courier New" pitchFamily="49" charset="0"/>
              </a:rPr>
              <a:t>malloc</a:t>
            </a:r>
            <a:r>
              <a:rPr lang="en-US" sz="2700" b="1" dirty="0">
                <a:solidFill>
                  <a:schemeClr val="tx1"/>
                </a:solidFill>
                <a:latin typeface="Courier New" pitchFamily="49" charset="0"/>
                <a:cs typeface="Courier New" pitchFamily="49" charset="0"/>
              </a:rPr>
              <a:t>(</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75422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4091</TotalTime>
  <Words>1246</Words>
  <Application>Microsoft Office PowerPoint</Application>
  <PresentationFormat>Widescreen</PresentationFormat>
  <Paragraphs>186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Module</vt:lpstr>
      <vt:lpstr>COMP 2400</vt:lpstr>
      <vt:lpstr>Last time</vt:lpstr>
      <vt:lpstr>Questions?</vt:lpstr>
      <vt:lpstr>Project 3 </vt:lpstr>
      <vt:lpstr>Project 4 </vt:lpstr>
      <vt:lpstr>Project 4 </vt:lpstr>
      <vt:lpstr>Quotes</vt:lpstr>
      <vt:lpstr>Dynamic Memory Allocation</vt:lpstr>
      <vt:lpstr>malloc()</vt:lpstr>
      <vt:lpstr>free()</vt:lpstr>
      <vt:lpstr>Who is responsible?</vt:lpstr>
      <vt:lpstr>Double freeing</vt:lpstr>
      <vt:lpstr>Using dynamic allocation</vt:lpstr>
      <vt:lpstr>realloc()</vt:lpstr>
      <vt:lpstr>What if we keep adding stuff to a list?</vt:lpstr>
      <vt:lpstr>Memory leaks</vt:lpstr>
      <vt:lpstr>Memory leak example</vt:lpstr>
      <vt:lpstr>Allocating 2D Arrays</vt:lpstr>
      <vt:lpstr>Allocating 2D arrays</vt:lpstr>
      <vt:lpstr>Ragged Approach</vt:lpstr>
      <vt:lpstr>Ragged Approach in memory</vt:lpstr>
      <vt:lpstr>Freeing the Ragged Approach</vt:lpstr>
      <vt:lpstr>Contiguous Approach</vt:lpstr>
      <vt:lpstr>Contiguous Approach in memory</vt:lpstr>
      <vt:lpstr>Freeing the Contiguous Approach</vt:lpstr>
      <vt:lpstr>Comparing the approaches</vt:lpstr>
      <vt:lpstr>Ticket Out the Door</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529</cp:revision>
  <dcterms:created xsi:type="dcterms:W3CDTF">2009-08-24T20:26:10Z</dcterms:created>
  <dcterms:modified xsi:type="dcterms:W3CDTF">2025-02-26T17:15:56Z</dcterms:modified>
</cp:coreProperties>
</file>